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2" r:id="rId2"/>
    <p:sldId id="293" r:id="rId3"/>
    <p:sldId id="281" r:id="rId4"/>
    <p:sldId id="283" r:id="rId5"/>
    <p:sldId id="273" r:id="rId6"/>
    <p:sldId id="270" r:id="rId7"/>
    <p:sldId id="274" r:id="rId8"/>
    <p:sldId id="275" r:id="rId9"/>
    <p:sldId id="277" r:id="rId10"/>
    <p:sldId id="269" r:id="rId11"/>
    <p:sldId id="258" r:id="rId12"/>
    <p:sldId id="284" r:id="rId13"/>
    <p:sldId id="264" r:id="rId14"/>
    <p:sldId id="276" r:id="rId15"/>
    <p:sldId id="261" r:id="rId16"/>
    <p:sldId id="280" r:id="rId17"/>
    <p:sldId id="285" r:id="rId18"/>
    <p:sldId id="286" r:id="rId19"/>
    <p:sldId id="272" r:id="rId20"/>
    <p:sldId id="287" r:id="rId21"/>
    <p:sldId id="294" r:id="rId22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616"/>
    <a:srgbClr val="FF00FF"/>
    <a:srgbClr val="FAB98E"/>
    <a:srgbClr val="F7A46D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468443-CA81-4D8A-BE3D-159D8154E516}" v="136" dt="2022-02-17T13:21:05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2" d="100"/>
          <a:sy n="92" d="100"/>
        </p:scale>
        <p:origin x="-9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9F171-4AD5-4F9A-B5D9-80A7DCE83BA1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E0486-F2EB-4604-923E-55B30C3BD81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75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DF6E5-132D-403D-AC45-5EE9CE7AAE54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591AD-F8CD-47E1-AD6A-5BE5328845B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8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652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295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149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682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188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045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427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467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501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547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66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76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00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79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92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76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972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591AD-F8CD-47E1-AD6A-5BE5328845B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75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4ED5-400A-4893-8486-F7CFF0B5EE64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5C19-3BD2-43B8-A9E5-1891107102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7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4ED5-400A-4893-8486-F7CFF0B5EE64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5C19-3BD2-43B8-A9E5-1891107102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81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4ED5-400A-4893-8486-F7CFF0B5EE64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5C19-3BD2-43B8-A9E5-1891107102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21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2EEC245A-63F3-41D1-B316-3CBA486DDA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Auftaktveranstaltung VK-PK       Soest</a:t>
            </a:r>
            <a:r>
              <a:rPr lang="de-DE" b="0"/>
              <a:t>, </a:t>
            </a:r>
            <a:r>
              <a:rPr lang="de-DE"/>
              <a:t>27.11.2008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BA609A1A-A39C-4010-B70F-2F12952333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CBEDC5-DE1E-4075-AE58-550DA69B96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542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4ED5-400A-4893-8486-F7CFF0B5EE64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5C19-3BD2-43B8-A9E5-1891107102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64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4ED5-400A-4893-8486-F7CFF0B5EE64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5C19-3BD2-43B8-A9E5-1891107102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18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4ED5-400A-4893-8486-F7CFF0B5EE64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5C19-3BD2-43B8-A9E5-1891107102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94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4ED5-400A-4893-8486-F7CFF0B5EE64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5C19-3BD2-43B8-A9E5-1891107102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8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4ED5-400A-4893-8486-F7CFF0B5EE64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5C19-3BD2-43B8-A9E5-1891107102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4ED5-400A-4893-8486-F7CFF0B5EE64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5C19-3BD2-43B8-A9E5-1891107102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69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4ED5-400A-4893-8486-F7CFF0B5EE64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5C19-3BD2-43B8-A9E5-1891107102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05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4ED5-400A-4893-8486-F7CFF0B5EE64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45C19-3BD2-43B8-A9E5-1891107102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3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24ED5-400A-4893-8486-F7CFF0B5EE64}" type="datetimeFigureOut">
              <a:rPr lang="de-DE" smtClean="0"/>
              <a:pPr/>
              <a:t>23.03.2022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45C19-3BD2-43B8-A9E5-1891107102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26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sz="6000" dirty="0"/>
              <a:t>Information für </a:t>
            </a:r>
            <a:r>
              <a:rPr lang="de-DE" altLang="de-DE" sz="6000" dirty="0" err="1"/>
              <a:t>Jgst</a:t>
            </a:r>
            <a:r>
              <a:rPr lang="de-DE" altLang="de-DE" sz="6000" dirty="0"/>
              <a:t>. </a:t>
            </a:r>
            <a:r>
              <a:rPr lang="de-DE" altLang="de-DE" dirty="0"/>
              <a:t>EF</a:t>
            </a:r>
            <a:r>
              <a:rPr lang="de-DE" altLang="de-DE" sz="6000" dirty="0"/>
              <a:t/>
            </a:r>
            <a:br>
              <a:rPr lang="de-DE" altLang="de-DE" sz="6000" dirty="0"/>
            </a:br>
            <a:r>
              <a:rPr lang="de-DE" altLang="de-DE" dirty="0"/>
              <a:t>im Zusammenhang mit der </a:t>
            </a:r>
            <a:r>
              <a:rPr lang="de-DE" altLang="de-DE" dirty="0" err="1"/>
              <a:t>Lk</a:t>
            </a:r>
            <a:r>
              <a:rPr lang="de-DE" altLang="de-DE" dirty="0"/>
              <a:t>-Wahl und der Versetzung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4653137"/>
            <a:ext cx="11051363" cy="188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02E4D6A-DE3E-4A9A-8678-C86E999A6E75}" type="slidenum">
              <a:rPr lang="de-DE" altLang="de-DE" sz="800" b="0" smtClean="0"/>
              <a:pPr/>
              <a:t>10</a:t>
            </a:fld>
            <a:endParaRPr lang="de-DE" altLang="de-DE" sz="800" b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62865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200"/>
              <a:t>Das Kurssystem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832777" y="1315306"/>
            <a:ext cx="10464800" cy="1570038"/>
          </a:xfrm>
          <a:prstGeom prst="rect">
            <a:avLst/>
          </a:prstGeom>
          <a:solidFill>
            <a:srgbClr val="99CCFF"/>
          </a:solidFill>
          <a:ln w="1587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b="0" u="sng" dirty="0">
                <a:latin typeface="Times New Roman" pitchFamily="18" charset="0"/>
              </a:rPr>
              <a:t>Leistungskurse</a:t>
            </a:r>
          </a:p>
          <a:p>
            <a:pPr eaLnBrk="1" hangingPunct="1"/>
            <a:r>
              <a:rPr lang="de-DE" altLang="de-DE" b="0" dirty="0">
                <a:latin typeface="Times New Roman" pitchFamily="18" charset="0"/>
              </a:rPr>
              <a:t>5 Stunden/Woche</a:t>
            </a:r>
          </a:p>
          <a:p>
            <a:pPr eaLnBrk="1" hangingPunct="1"/>
            <a:r>
              <a:rPr lang="de-DE" altLang="de-DE" b="0" dirty="0">
                <a:latin typeface="Times New Roman" pitchFamily="18" charset="0"/>
              </a:rPr>
              <a:t>vertiefte Behandlung des Unterrichtsstoffs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812800" y="3137151"/>
            <a:ext cx="10464800" cy="2544763"/>
          </a:xfrm>
          <a:prstGeom prst="rect">
            <a:avLst/>
          </a:prstGeom>
          <a:solidFill>
            <a:srgbClr val="CCFFFF"/>
          </a:solidFill>
          <a:ln w="1587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b="0" u="sng" dirty="0">
                <a:latin typeface="Times New Roman" pitchFamily="18" charset="0"/>
              </a:rPr>
              <a:t>Grundkurse</a:t>
            </a:r>
          </a:p>
          <a:p>
            <a:pPr eaLnBrk="1" hangingPunct="1"/>
            <a:r>
              <a:rPr lang="de-DE" altLang="de-DE" b="0" dirty="0">
                <a:latin typeface="Times New Roman" pitchFamily="18" charset="0"/>
              </a:rPr>
              <a:t>3 Stunden/Woche</a:t>
            </a:r>
          </a:p>
          <a:p>
            <a:pPr eaLnBrk="1" hangingPunct="1"/>
            <a:r>
              <a:rPr lang="de-DE" altLang="de-DE" b="0" dirty="0">
                <a:latin typeface="Times New Roman" pitchFamily="18" charset="0"/>
              </a:rPr>
              <a:t>neu </a:t>
            </a:r>
            <a:r>
              <a:rPr lang="de-DE" altLang="de-DE" b="0" dirty="0" err="1">
                <a:latin typeface="Times New Roman" pitchFamily="18" charset="0"/>
              </a:rPr>
              <a:t>einsetz</a:t>
            </a:r>
            <a:r>
              <a:rPr lang="de-DE" altLang="de-DE" b="0" dirty="0">
                <a:latin typeface="Times New Roman" pitchFamily="18" charset="0"/>
              </a:rPr>
              <a:t>. </a:t>
            </a:r>
            <a:r>
              <a:rPr lang="de-DE" altLang="de-DE" b="0" dirty="0" err="1">
                <a:latin typeface="Times New Roman" pitchFamily="18" charset="0"/>
              </a:rPr>
              <a:t>Fremdspr</a:t>
            </a:r>
            <a:r>
              <a:rPr lang="de-DE" altLang="de-DE" b="0" dirty="0">
                <a:latin typeface="Times New Roman" pitchFamily="18" charset="0"/>
              </a:rPr>
              <a:t>.: 4 Stunden/Woche</a:t>
            </a:r>
          </a:p>
          <a:p>
            <a:pPr eaLnBrk="1" hangingPunct="1"/>
            <a:r>
              <a:rPr lang="de-DE" altLang="de-DE" b="0" dirty="0">
                <a:latin typeface="Times New Roman" pitchFamily="18" charset="0"/>
              </a:rPr>
              <a:t>Vertiefungsfächer: 2 Stunden/Woche</a:t>
            </a:r>
          </a:p>
          <a:p>
            <a:pPr eaLnBrk="1" hangingPunct="1"/>
            <a:r>
              <a:rPr lang="de-DE" altLang="de-DE" b="0" dirty="0">
                <a:latin typeface="Times New Roman" pitchFamily="18" charset="0"/>
              </a:rPr>
              <a:t>Projektkurse: 2 </a:t>
            </a:r>
            <a:r>
              <a:rPr lang="de-DE" altLang="de-DE" b="0" dirty="0" smtClean="0">
                <a:latin typeface="Times New Roman" pitchFamily="18" charset="0"/>
              </a:rPr>
              <a:t>Stunden/Woche (zählt 3-stündig)</a:t>
            </a:r>
            <a:endParaRPr lang="de-DE" altLang="de-DE" b="0" dirty="0">
              <a:latin typeface="Times New Roman" pitchFamily="18" charset="0"/>
            </a:endParaRPr>
          </a:p>
        </p:txBody>
      </p:sp>
      <p:pic>
        <p:nvPicPr>
          <p:cNvPr id="7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6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nimBg="1" autoUpdateAnimBg="0"/>
      <p:bldP spid="16998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231178-BEC3-4148-9A16-3C2F1360E37F}" type="slidenum">
              <a:rPr lang="de-DE" altLang="de-DE" sz="800" b="0"/>
              <a:pPr eaLnBrk="1" hangingPunct="1"/>
              <a:t>11</a:t>
            </a:fld>
            <a:endParaRPr lang="de-DE" altLang="de-DE" sz="800" b="0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254606" y="2039211"/>
            <a:ext cx="8368874" cy="1721132"/>
            <a:chOff x="336" y="1200"/>
            <a:chExt cx="4512" cy="115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336" y="1200"/>
              <a:ext cx="1321" cy="115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663" y="1200"/>
              <a:ext cx="3185" cy="115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80" y="1344"/>
              <a:ext cx="768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b="0" dirty="0">
                  <a:latin typeface="+mn-lt"/>
                </a:rPr>
                <a:t>1. LK</a:t>
              </a: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054885" y="2073972"/>
            <a:ext cx="556859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77813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77813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77813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77813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77813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7813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7813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7813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7813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Calibri" panose="020F0502020204030204" pitchFamily="34" charset="0"/>
              </a:rPr>
              <a:t>Deutsch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Calibri" panose="020F0502020204030204" pitchFamily="34" charset="0"/>
              </a:rPr>
              <a:t>Fortgeführte Fremdsprache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Calibri" panose="020F0502020204030204" pitchFamily="34" charset="0"/>
              </a:rPr>
              <a:t>Mathematik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Calibri" panose="020F0502020204030204" pitchFamily="34" charset="0"/>
              </a:rPr>
              <a:t>Naturwissenschaft (BI, CH, PH) </a:t>
            </a:r>
          </a:p>
        </p:txBody>
      </p:sp>
      <p:graphicFrame>
        <p:nvGraphicFramePr>
          <p:cNvPr id="16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052424"/>
              </p:ext>
            </p:extLst>
          </p:nvPr>
        </p:nvGraphicFramePr>
        <p:xfrm>
          <a:off x="2305977" y="3917881"/>
          <a:ext cx="8310553" cy="1804825"/>
        </p:xfrm>
        <a:graphic>
          <a:graphicData uri="http://schemas.openxmlformats.org/drawingml/2006/table">
            <a:tbl>
              <a:tblPr/>
              <a:tblGrid>
                <a:gridCol w="2413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0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LK</a:t>
                      </a:r>
                    </a:p>
                  </a:txBody>
                  <a:tcPr marL="91437" marR="91437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Alle übrigen Fächer außer S</a:t>
                      </a:r>
                    </a:p>
                    <a:p>
                      <a:pPr marL="0" marR="0" lvl="0" indent="0" algn="ctr" defTabSz="57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--------------------------------</a:t>
                      </a:r>
                    </a:p>
                  </a:txBody>
                  <a:tcPr marL="91437" marR="91437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AF</a:t>
                      </a:r>
                    </a:p>
                  </a:txBody>
                  <a:tcPr marL="91437" marR="91437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AF 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de-D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mündl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1437" marR="91437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7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933724F0-3BA0-4306-BD9D-114F425B0BD2}"/>
              </a:ext>
            </a:extLst>
          </p:cNvPr>
          <p:cNvSpPr/>
          <p:nvPr/>
        </p:nvSpPr>
        <p:spPr>
          <a:xfrm>
            <a:off x="144623" y="107690"/>
            <a:ext cx="1976437" cy="3406593"/>
          </a:xfrm>
          <a:prstGeom prst="wedgeRoundRectCallout">
            <a:avLst>
              <a:gd name="adj1" fmla="val 190725"/>
              <a:gd name="adj2" fmla="val -48772"/>
              <a:gd name="adj3" fmla="val 16667"/>
            </a:avLst>
          </a:prstGeom>
          <a:solidFill>
            <a:srgbClr val="F51616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Abitur-</a:t>
            </a:r>
            <a:r>
              <a:rPr lang="en-US" sz="3200" dirty="0" err="1">
                <a:solidFill>
                  <a:schemeClr val="tx1"/>
                </a:solidFill>
                <a:cs typeface="Calibri"/>
              </a:rPr>
              <a:t>fächer</a:t>
            </a:r>
            <a:r>
              <a:rPr lang="en-US" sz="3200" dirty="0">
                <a:solidFill>
                  <a:schemeClr val="tx1"/>
                </a:solidFill>
                <a:cs typeface="Calibri"/>
              </a:rPr>
              <a:t>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cs typeface="Calibri"/>
              </a:rPr>
              <a:t>2 </a:t>
            </a:r>
            <a:r>
              <a:rPr lang="en-US" sz="3200" dirty="0" err="1">
                <a:solidFill>
                  <a:schemeClr val="tx1"/>
                </a:solidFill>
                <a:cs typeface="Calibri"/>
              </a:rPr>
              <a:t>aus</a:t>
            </a:r>
            <a:r>
              <a:rPr lang="en-US" sz="3200" dirty="0">
                <a:solidFill>
                  <a:schemeClr val="tx1"/>
                </a:solidFill>
                <a:cs typeface="Calibri"/>
              </a:rPr>
              <a:t> D, M, </a:t>
            </a:r>
            <a:r>
              <a:rPr lang="en-US" sz="3200" dirty="0" smtClean="0">
                <a:solidFill>
                  <a:schemeClr val="tx1"/>
                </a:solidFill>
                <a:cs typeface="Calibri"/>
              </a:rPr>
              <a:t>FRS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Calibri"/>
              </a:rPr>
              <a:t>UND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cs typeface="Calibri"/>
              </a:rPr>
              <a:t>alle</a:t>
            </a:r>
            <a:r>
              <a:rPr lang="en-US" sz="3200" dirty="0" smtClean="0">
                <a:solidFill>
                  <a:schemeClr val="tx1"/>
                </a:solidFill>
                <a:cs typeface="Calibri"/>
              </a:rPr>
              <a:t> AGF</a:t>
            </a:r>
          </a:p>
        </p:txBody>
      </p:sp>
    </p:spTree>
    <p:extLst>
      <p:ext uri="{BB962C8B-B14F-4D97-AF65-F5344CB8AC3E}">
        <p14:creationId xmlns:p14="http://schemas.microsoft.com/office/powerpoint/2010/main" val="25646594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5">
            <a:extLst>
              <a:ext uri="{FF2B5EF4-FFF2-40B4-BE49-F238E27FC236}">
                <a16:creationId xmlns:a16="http://schemas.microsoft.com/office/drawing/2014/main" xmlns="" id="{C2EE1A03-A972-490E-866B-1101D08B3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1063" y="407989"/>
            <a:ext cx="7772400" cy="879475"/>
          </a:xfrm>
        </p:spPr>
        <p:txBody>
          <a:bodyPr anchor="t"/>
          <a:lstStyle/>
          <a:p>
            <a:pPr eaLnBrk="1" hangingPunct="1">
              <a:defRPr/>
            </a:pPr>
            <a:r>
              <a:rPr lang="de-DE" altLang="de-DE" sz="2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Konsequenzen der Wahlbedingungen für die Abiturfächer (2 Fächer aus D, M, FS)</a:t>
            </a:r>
            <a:endParaRPr lang="de-DE" altLang="de-D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Foliennummernplatzhalter 4">
            <a:extLst>
              <a:ext uri="{FF2B5EF4-FFF2-40B4-BE49-F238E27FC236}">
                <a16:creationId xmlns:a16="http://schemas.microsoft.com/office/drawing/2014/main" xmlns="" id="{0329F5B0-45CC-41D4-B084-DFD6A457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AB8E94-9504-4104-A438-FE6D29335444}" type="slidenum">
              <a:rPr lang="de-DE" altLang="de-DE" sz="8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xmlns="" id="{B2A1019E-3355-4DA6-908C-EC7B53533E62}"/>
              </a:ext>
            </a:extLst>
          </p:cNvPr>
          <p:cNvGrpSpPr>
            <a:grpSpLocks/>
          </p:cNvGrpSpPr>
          <p:nvPr/>
        </p:nvGrpSpPr>
        <p:grpSpPr bwMode="auto">
          <a:xfrm>
            <a:off x="2202702" y="1566043"/>
            <a:ext cx="8088313" cy="1881187"/>
            <a:chOff x="386" y="1117"/>
            <a:chExt cx="5095" cy="1185"/>
          </a:xfrm>
        </p:grpSpPr>
        <p:sp>
          <p:nvSpPr>
            <p:cNvPr id="83984" name="Text Box 16">
              <a:extLst>
                <a:ext uri="{FF2B5EF4-FFF2-40B4-BE49-F238E27FC236}">
                  <a16:creationId xmlns:a16="http://schemas.microsoft.com/office/drawing/2014/main" xmlns="" id="{D666B636-539A-49A4-AEF6-6788ED58B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" y="1585"/>
              <a:ext cx="5079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357188" algn="l"/>
                </a:tabLst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Courier New" pitchFamily="49" charset="0"/>
                <a:buChar char="o"/>
                <a:tabLst>
                  <a:tab pos="357188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357188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Courier New" pitchFamily="49" charset="0"/>
                <a:buChar char="o"/>
                <a:tabLst>
                  <a:tab pos="357188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357188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357188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357188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357188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357188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e-DE" altLang="de-DE" sz="2000" dirty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	-  z</a:t>
              </a:r>
              <a:r>
                <a:rPr lang="de-DE" altLang="de-DE" sz="2000" dirty="0">
                  <a:solidFill>
                    <a:schemeClr val="tx1"/>
                  </a:solidFill>
                  <a:latin typeface="Arial" charset="0"/>
                </a:rPr>
                <a:t>wei Naturwissenschaften (bzw. NW + IF) </a:t>
              </a:r>
            </a:p>
            <a:p>
              <a:pPr eaLnBrk="1" hangingPunct="1">
                <a:buFontTx/>
                <a:buNone/>
                <a:defRPr/>
              </a:pPr>
              <a:r>
                <a:rPr lang="de-DE" altLang="de-DE" sz="2000" dirty="0">
                  <a:solidFill>
                    <a:schemeClr val="tx1"/>
                  </a:solidFill>
                  <a:latin typeface="Arial" charset="0"/>
                </a:rPr>
                <a:t>	-  Naturwissenschaft + Sport</a:t>
              </a:r>
            </a:p>
            <a:p>
              <a:pPr eaLnBrk="1" hangingPunct="1">
                <a:buFontTx/>
                <a:buNone/>
                <a:defRPr/>
              </a:pPr>
              <a:r>
                <a:rPr lang="de-DE" altLang="de-DE" sz="2000" dirty="0">
                  <a:solidFill>
                    <a:schemeClr val="tx1"/>
                  </a:solidFill>
                  <a:latin typeface="Arial" charset="0"/>
                </a:rPr>
                <a:t>	-  Naturwissenschaft + Kunst/Musik</a:t>
              </a:r>
              <a:endParaRPr lang="de-DE" altLang="de-DE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83987" name="Text Box 19">
              <a:extLst>
                <a:ext uri="{FF2B5EF4-FFF2-40B4-BE49-F238E27FC236}">
                  <a16:creationId xmlns:a16="http://schemas.microsoft.com/office/drawing/2014/main" xmlns="" id="{C05F285B-B5B5-44DB-881A-B439FAFE6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" y="1117"/>
              <a:ext cx="5028" cy="442"/>
            </a:xfrm>
            <a:prstGeom prst="rect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e-DE" altLang="de-DE" sz="1800" dirty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</a:t>
              </a:r>
              <a:r>
                <a:rPr lang="de-DE" altLang="de-DE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de-DE" altLang="de-DE" sz="2000" dirty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Folgende Abiturfachkombinationen sind – unabhängig von </a:t>
              </a:r>
              <a:br>
                <a:rPr lang="de-DE" altLang="de-DE" sz="2000" dirty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</a:br>
              <a:r>
                <a:rPr lang="de-DE" altLang="de-DE" sz="2000" dirty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  	der Wahl als LK oder GK – ausgeschlossen:</a:t>
              </a:r>
              <a:endParaRPr lang="de-DE" altLang="de-DE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xmlns="" id="{860FF553-5ACB-4D06-90FA-FBCE3BBA09AB}"/>
              </a:ext>
            </a:extLst>
          </p:cNvPr>
          <p:cNvGrpSpPr>
            <a:grpSpLocks/>
          </p:cNvGrpSpPr>
          <p:nvPr/>
        </p:nvGrpSpPr>
        <p:grpSpPr bwMode="auto">
          <a:xfrm>
            <a:off x="2199046" y="3848528"/>
            <a:ext cx="7985125" cy="1685925"/>
            <a:chOff x="477" y="2832"/>
            <a:chExt cx="5030" cy="1062"/>
          </a:xfrm>
        </p:grpSpPr>
        <p:sp>
          <p:nvSpPr>
            <p:cNvPr id="83986" name="Text Box 18">
              <a:extLst>
                <a:ext uri="{FF2B5EF4-FFF2-40B4-BE49-F238E27FC236}">
                  <a16:creationId xmlns:a16="http://schemas.microsoft.com/office/drawing/2014/main" xmlns="" id="{B97D5965-06C1-4AD6-B923-9B54C7D4E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" y="2832"/>
              <a:ext cx="5030" cy="250"/>
            </a:xfrm>
            <a:prstGeom prst="rect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e-DE" altLang="de-DE" sz="1800" dirty="0">
                  <a:solidFill>
                    <a:schemeClr val="tx1"/>
                  </a:solidFill>
                  <a:latin typeface="Arial" charset="0"/>
                  <a:sym typeface="Wingdings" pitchFamily="2" charset="2"/>
                </a:rPr>
                <a:t></a:t>
              </a:r>
              <a:r>
                <a:rPr lang="de-DE" altLang="de-DE" sz="180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de-DE" altLang="de-DE" sz="2000" dirty="0">
                  <a:solidFill>
                    <a:schemeClr val="tx1"/>
                  </a:solidFill>
                  <a:latin typeface="Arial" charset="0"/>
                </a:rPr>
                <a:t>Folgende Kombinationen bedingen Mathematik als Abiturfach: </a:t>
              </a:r>
              <a:endParaRPr lang="de-DE" altLang="de-DE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83990" name="Text Box 22">
              <a:extLst>
                <a:ext uri="{FF2B5EF4-FFF2-40B4-BE49-F238E27FC236}">
                  <a16:creationId xmlns:a16="http://schemas.microsoft.com/office/drawing/2014/main" xmlns="" id="{A8C89F66-F876-4B52-BE31-F713EAB7B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" y="3068"/>
              <a:ext cx="4563" cy="8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266700" algn="l"/>
                </a:tabLst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algn="l" eaLnBrk="0" hangingPunct="0">
                <a:spcBef>
                  <a:spcPct val="20000"/>
                </a:spcBef>
                <a:buFont typeface="Courier New" pitchFamily="49" charset="0"/>
                <a:buChar char="o"/>
                <a:tabLst>
                  <a:tab pos="266700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266700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Courier New" pitchFamily="49" charset="0"/>
                <a:buChar char="o"/>
                <a:tabLst>
                  <a:tab pos="266700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266700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266700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266700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266700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266700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2000" dirty="0">
                  <a:solidFill>
                    <a:schemeClr val="tx1"/>
                  </a:solidFill>
                  <a:latin typeface="Arial" charset="0"/>
                </a:rPr>
                <a:t>	   -	die Wahl von Kunst oder Musik 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2000" dirty="0">
                  <a:solidFill>
                    <a:schemeClr val="tx1"/>
                  </a:solidFill>
                  <a:latin typeface="Arial" charset="0"/>
                </a:rPr>
                <a:t>-	die Wahl von Sport 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2000" dirty="0">
                  <a:solidFill>
                    <a:schemeClr val="tx1"/>
                  </a:solidFill>
                  <a:latin typeface="Arial" charset="0"/>
                </a:rPr>
                <a:t>-	die Wahl von zwei Fremdsprachen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2000" dirty="0">
                  <a:solidFill>
                    <a:schemeClr val="tx1"/>
                  </a:solidFill>
                  <a:latin typeface="Arial" charset="0"/>
                </a:rPr>
                <a:t>-	die Wahl von zwei Gesellschaftswissenschaften</a:t>
              </a:r>
              <a:endParaRPr lang="de-DE" altLang="de-DE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10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231178-BEC3-4148-9A16-3C2F1360E37F}" type="slidenum">
              <a:rPr lang="de-DE" altLang="de-DE" sz="800" b="0"/>
              <a:pPr eaLnBrk="1" hangingPunct="1"/>
              <a:t>13</a:t>
            </a:fld>
            <a:endParaRPr lang="de-DE" altLang="de-DE" sz="800" b="0"/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965771" y="686209"/>
            <a:ext cx="10376899" cy="60016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rgbClr val="00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0" dirty="0">
                <a:latin typeface="Times New Roman" panose="02020603050405020304" pitchFamily="18" charset="0"/>
              </a:rPr>
              <a:t>Termine für </a:t>
            </a:r>
            <a:r>
              <a:rPr lang="de-DE" altLang="de-DE" dirty="0">
                <a:latin typeface="Times New Roman" panose="02020603050405020304" pitchFamily="18" charset="0"/>
              </a:rPr>
              <a:t>LK-Beratung Eltern</a:t>
            </a:r>
            <a:r>
              <a:rPr lang="de-DE" altLang="de-DE" b="0" dirty="0">
                <a:latin typeface="Times New Roman" panose="02020603050405020304" pitchFamily="18" charset="0"/>
              </a:rPr>
              <a:t>: </a:t>
            </a:r>
          </a:p>
          <a:p>
            <a:pPr algn="l" eaLnBrk="1" hangingPunct="1"/>
            <a:r>
              <a:rPr lang="de-DE" altLang="de-DE" b="0" dirty="0">
                <a:latin typeface="Times New Roman" panose="02020603050405020304" pitchFamily="18" charset="0"/>
              </a:rPr>
              <a:t>Mittwoch, den 23.03.2022; 18:30 Uhr</a:t>
            </a:r>
          </a:p>
          <a:p>
            <a:pPr algn="l" eaLnBrk="1" hangingPunct="1"/>
            <a:endParaRPr lang="de-DE" altLang="de-DE" b="0" dirty="0">
              <a:latin typeface="Times New Roman" panose="02020603050405020304" pitchFamily="18" charset="0"/>
            </a:endParaRPr>
          </a:p>
          <a:p>
            <a:pPr algn="l" eaLnBrk="1" hangingPunct="1"/>
            <a:r>
              <a:rPr lang="de-DE" altLang="de-DE" b="0" dirty="0" smtClean="0">
                <a:latin typeface="Times New Roman" panose="02020603050405020304" pitchFamily="18" charset="0"/>
              </a:rPr>
              <a:t>Ablauf LK-Wahlen:</a:t>
            </a:r>
          </a:p>
          <a:p>
            <a:pPr marL="457200" indent="-457200" algn="l" eaLnBrk="1" hangingPunct="1">
              <a:buFontTx/>
              <a:buChar char="-"/>
            </a:pPr>
            <a:r>
              <a:rPr lang="de-DE" altLang="de-DE" b="0" dirty="0" smtClean="0">
                <a:latin typeface="Times New Roman" panose="02020603050405020304" pitchFamily="18" charset="0"/>
              </a:rPr>
              <a:t>Keine Änderung auf Lupo-Bogen? 						-&gt; Unterschreiben, bei </a:t>
            </a:r>
            <a:r>
              <a:rPr lang="de-DE" altLang="de-DE" b="0" dirty="0" err="1" smtClean="0">
                <a:latin typeface="Times New Roman" panose="02020603050405020304" pitchFamily="18" charset="0"/>
              </a:rPr>
              <a:t>Logineo</a:t>
            </a:r>
            <a:r>
              <a:rPr lang="de-DE" altLang="de-DE" b="0" dirty="0" smtClean="0">
                <a:latin typeface="Times New Roman" panose="02020603050405020304" pitchFamily="18" charset="0"/>
              </a:rPr>
              <a:t> hochladen (HEUTE)</a:t>
            </a:r>
          </a:p>
          <a:p>
            <a:pPr marL="457200" indent="-457200" algn="l" eaLnBrk="1" hangingPunct="1">
              <a:buFontTx/>
              <a:buChar char="-"/>
            </a:pPr>
            <a:r>
              <a:rPr lang="de-DE" altLang="de-DE" b="0" dirty="0" smtClean="0">
                <a:latin typeface="Times New Roman" panose="02020603050405020304" pitchFamily="18" charset="0"/>
              </a:rPr>
              <a:t>Noch Änderungen/Beratungswunsch? </a:t>
            </a:r>
            <a:endParaRPr lang="de-DE" altLang="de-DE" b="0" dirty="0">
              <a:latin typeface="Times New Roman" panose="02020603050405020304" pitchFamily="18" charset="0"/>
            </a:endParaRPr>
          </a:p>
          <a:p>
            <a:pPr algn="l" eaLnBrk="1" hangingPunct="1"/>
            <a:r>
              <a:rPr lang="de-DE" altLang="de-DE" b="0" dirty="0" smtClean="0">
                <a:latin typeface="Times New Roman" panose="02020603050405020304" pitchFamily="18" charset="0"/>
              </a:rPr>
              <a:t>	-&gt; Deadline bis </a:t>
            </a:r>
            <a:r>
              <a:rPr lang="de-DE" altLang="de-DE" b="0" smtClean="0">
                <a:latin typeface="Times New Roman" panose="02020603050405020304" pitchFamily="18" charset="0"/>
              </a:rPr>
              <a:t>zum 08.04.2022: </a:t>
            </a:r>
            <a:r>
              <a:rPr lang="de-DE" altLang="de-DE" b="0" dirty="0" smtClean="0">
                <a:latin typeface="Times New Roman" panose="02020603050405020304" pitchFamily="18" charset="0"/>
              </a:rPr>
              <a:t>7.Stunde (Mo: Pan, </a:t>
            </a:r>
          </a:p>
          <a:p>
            <a:pPr algn="l" eaLnBrk="1" hangingPunct="1"/>
            <a:r>
              <a:rPr lang="de-DE" altLang="de-DE" b="0" dirty="0">
                <a:latin typeface="Times New Roman" panose="02020603050405020304" pitchFamily="18" charset="0"/>
              </a:rPr>
              <a:t> </a:t>
            </a:r>
            <a:r>
              <a:rPr lang="de-DE" altLang="de-DE" b="0" dirty="0" smtClean="0">
                <a:latin typeface="Times New Roman" panose="02020603050405020304" pitchFamily="18" charset="0"/>
              </a:rPr>
              <a:t>        Mi: </a:t>
            </a:r>
            <a:r>
              <a:rPr lang="de-DE" altLang="de-DE" b="0" dirty="0" err="1" smtClean="0">
                <a:latin typeface="Times New Roman" panose="02020603050405020304" pitchFamily="18" charset="0"/>
              </a:rPr>
              <a:t>Lup</a:t>
            </a:r>
            <a:r>
              <a:rPr lang="de-DE" altLang="de-DE" b="0" dirty="0" smtClean="0">
                <a:latin typeface="Times New Roman" panose="02020603050405020304" pitchFamily="18" charset="0"/>
              </a:rPr>
              <a:t>, Do: </a:t>
            </a:r>
            <a:r>
              <a:rPr lang="de-DE" altLang="de-DE" b="0" dirty="0" err="1" smtClean="0">
                <a:latin typeface="Times New Roman" panose="02020603050405020304" pitchFamily="18" charset="0"/>
              </a:rPr>
              <a:t>Koe</a:t>
            </a:r>
            <a:r>
              <a:rPr lang="de-DE" altLang="de-DE" b="0" dirty="0" smtClean="0">
                <a:latin typeface="Times New Roman" panose="02020603050405020304" pitchFamily="18" charset="0"/>
              </a:rPr>
              <a:t>) oder individuell</a:t>
            </a:r>
          </a:p>
          <a:p>
            <a:pPr algn="l" eaLnBrk="1" hangingPunct="1"/>
            <a:r>
              <a:rPr lang="de-DE" altLang="de-DE" b="0" dirty="0">
                <a:latin typeface="Times New Roman" panose="02020603050405020304" pitchFamily="18" charset="0"/>
              </a:rPr>
              <a:t>	</a:t>
            </a:r>
            <a:r>
              <a:rPr lang="de-DE" altLang="de-DE" b="0" dirty="0" smtClean="0">
                <a:latin typeface="Times New Roman" panose="02020603050405020304" pitchFamily="18" charset="0"/>
              </a:rPr>
              <a:t>-&gt; neuen Lupo-Bogen unterschreiben, bei </a:t>
            </a:r>
            <a:r>
              <a:rPr lang="de-DE" altLang="de-DE" b="0" dirty="0" err="1" smtClean="0">
                <a:latin typeface="Times New Roman" panose="02020603050405020304" pitchFamily="18" charset="0"/>
              </a:rPr>
              <a:t>Logineo</a:t>
            </a:r>
            <a:r>
              <a:rPr lang="de-DE" altLang="de-DE" b="0" dirty="0" smtClean="0">
                <a:latin typeface="Times New Roman" panose="02020603050405020304" pitchFamily="18" charset="0"/>
              </a:rPr>
              <a:t> 		hochladen</a:t>
            </a:r>
            <a:endParaRPr lang="de-DE" altLang="de-DE" b="0" dirty="0">
              <a:latin typeface="Times New Roman" panose="02020603050405020304" pitchFamily="18" charset="0"/>
            </a:endParaRPr>
          </a:p>
          <a:p>
            <a:pPr algn="l" eaLnBrk="1" hangingPunct="1"/>
            <a:endParaRPr lang="de-DE" altLang="de-DE" b="0" dirty="0">
              <a:latin typeface="Times New Roman" panose="02020603050405020304" pitchFamily="18" charset="0"/>
            </a:endParaRPr>
          </a:p>
        </p:txBody>
      </p:sp>
      <p:pic>
        <p:nvPicPr>
          <p:cNvPr id="5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001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-57946"/>
            <a:ext cx="10515600" cy="1325563"/>
          </a:xfrm>
        </p:spPr>
        <p:txBody>
          <a:bodyPr/>
          <a:lstStyle/>
          <a:p>
            <a:pPr algn="ctr"/>
            <a:r>
              <a:rPr lang="de-DE" b="1" dirty="0"/>
              <a:t>Notenpunkte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3420233D-4FC8-4713-904D-219626C01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68" y="971437"/>
            <a:ext cx="7078063" cy="4895108"/>
          </a:xfrm>
          <a:prstGeom prst="rect">
            <a:avLst/>
          </a:prstGeom>
        </p:spPr>
      </p:pic>
      <p:pic>
        <p:nvPicPr>
          <p:cNvPr id="5" name="Bild 4" descr="GymNorf_Farbschema_Schm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23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 bwMode="auto">
          <a:xfrm>
            <a:off x="838200" y="728663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de-DE" altLang="de-DE" sz="5400" b="1" dirty="0"/>
              <a:t>Fehlen bei Klausuren: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617663"/>
            <a:ext cx="10515600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indent="-457200">
              <a:buFontTx/>
              <a:buAutoNum type="arabicPeriod"/>
            </a:pPr>
            <a:r>
              <a:rPr lang="de-DE" altLang="de-DE" dirty="0"/>
              <a:t>Die Schule ist unverzüglich zu informieren. </a:t>
            </a:r>
          </a:p>
          <a:p>
            <a:pPr marL="457200" indent="-457200">
              <a:buNone/>
            </a:pPr>
            <a:r>
              <a:rPr lang="de-DE" altLang="de-DE" dirty="0"/>
              <a:t>	(durch einen Anruf im Schulsekretariat bis 07.45 Uhr </a:t>
            </a:r>
            <a:r>
              <a:rPr lang="de-DE" altLang="de-DE" dirty="0">
                <a:sym typeface="Wingdings" panose="05000000000000000000" pitchFamily="2" charset="2"/>
              </a:rPr>
              <a:t> ganze Nacht kann Nachricht auf AB hinterlassen werden.</a:t>
            </a:r>
            <a:r>
              <a:rPr lang="de-DE" altLang="de-DE" dirty="0"/>
              <a:t>)</a:t>
            </a:r>
          </a:p>
          <a:p>
            <a:pPr marL="457200" indent="-457200">
              <a:buNone/>
            </a:pPr>
            <a:endParaRPr lang="de-DE" altLang="de-DE" dirty="0"/>
          </a:p>
          <a:p>
            <a:pPr marL="457200" indent="-457200">
              <a:buFontTx/>
              <a:buAutoNum type="arabicPeriod" startAt="2"/>
            </a:pPr>
            <a:r>
              <a:rPr lang="de-DE" altLang="de-DE" dirty="0"/>
              <a:t>Das Fehlen ist </a:t>
            </a:r>
            <a:r>
              <a:rPr lang="de-DE" altLang="de-DE" u="sng" dirty="0"/>
              <a:t>grundsätzlich</a:t>
            </a:r>
            <a:r>
              <a:rPr lang="de-DE" altLang="de-DE" dirty="0"/>
              <a:t> durch ein Schulunfähigkeitsbescheinigung zu begründen.</a:t>
            </a:r>
          </a:p>
          <a:p>
            <a:pPr marL="457200" indent="-457200">
              <a:buFontTx/>
              <a:buAutoNum type="arabicPeriod" startAt="2"/>
            </a:pPr>
            <a:endParaRPr lang="de-DE" altLang="de-DE" dirty="0"/>
          </a:p>
          <a:p>
            <a:pPr marL="457200" indent="-457200">
              <a:buNone/>
            </a:pPr>
            <a:r>
              <a:rPr lang="de-DE" altLang="de-DE" dirty="0"/>
              <a:t>	</a:t>
            </a:r>
            <a:r>
              <a:rPr lang="de-DE" altLang="de-DE" b="1" dirty="0"/>
              <a:t>Wird </a:t>
            </a:r>
            <a:r>
              <a:rPr lang="de-DE" altLang="de-DE" b="1" u="sng" dirty="0"/>
              <a:t>einer</a:t>
            </a:r>
            <a:r>
              <a:rPr lang="de-DE" altLang="de-DE" b="1" dirty="0"/>
              <a:t> der beiden Punkte unterlassen, hat der Schüler kein Anrecht auf eine Nachschreib-Möglichkeit, die Klausur wird in der Regel dann mit „ungenügend“ bewertet.</a:t>
            </a: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CD4D00-BDDA-40CC-94C9-A2536896EA9B}" type="slidenum">
              <a:rPr lang="de-DE" altLang="de-DE" sz="800" b="0"/>
              <a:pPr eaLnBrk="1" hangingPunct="1"/>
              <a:t>15</a:t>
            </a:fld>
            <a:endParaRPr lang="de-DE" altLang="de-DE" sz="800" b="0"/>
          </a:p>
        </p:txBody>
      </p:sp>
      <p:pic>
        <p:nvPicPr>
          <p:cNvPr id="6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08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2DD1395D-25DC-4ABA-A6D7-D79D22040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279" y="319749"/>
            <a:ext cx="7772400" cy="633413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t">
            <a:normAutofit/>
          </a:bodyPr>
          <a:lstStyle/>
          <a:p>
            <a:pPr eaLnBrk="1" hangingPunct="1"/>
            <a:r>
              <a:rPr lang="de-DE" altLang="de-DE" sz="3600" b="1" dirty="0"/>
              <a:t>Wiederholung und Rückgang</a:t>
            </a: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xmlns="" id="{E3980C9F-CB4F-417D-9503-085300A1C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073" y="970285"/>
            <a:ext cx="8867719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636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416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36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416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36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416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36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416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3613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3416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416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416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416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3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416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Arial" panose="020B0604020202020204" pitchFamily="34" charset="0"/>
              </a:rPr>
              <a:t>Zwangsrückgang:	0 Punkte in einem Pflichtkurs	mehr als 7-8 Defizite insgesamt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Arial" panose="020B0604020202020204" pitchFamily="34" charset="0"/>
              </a:rPr>
              <a:t>	mehr als 3 LK-Defizite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Freiwill</a:t>
            </a:r>
            <a:r>
              <a:rPr lang="de-DE" altLang="de-DE" sz="2800" dirty="0">
                <a:latin typeface="Arial" panose="020B0604020202020204" pitchFamily="34" charset="0"/>
              </a:rPr>
              <a:t>. Rückgang:	wenn schlechte Aussichten </a:t>
            </a:r>
            <a:r>
              <a:rPr lang="de-DE" altLang="de-DE" sz="2800" dirty="0" smtClean="0">
                <a:latin typeface="Arial" panose="020B0604020202020204" pitchFamily="34" charset="0"/>
              </a:rPr>
              <a:t>für 		Zulassung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Arial" panose="020B0604020202020204" pitchFamily="34" charset="0"/>
              </a:rPr>
              <a:t>	Antrag beim Schulleiter nötig</a:t>
            </a:r>
          </a:p>
        </p:txBody>
      </p:sp>
      <p:sp>
        <p:nvSpPr>
          <p:cNvPr id="192516" name="Text Box 4">
            <a:extLst>
              <a:ext uri="{FF2B5EF4-FFF2-40B4-BE49-F238E27FC236}">
                <a16:creationId xmlns:a16="http://schemas.microsoft.com/office/drawing/2014/main" xmlns="" id="{7D97FF0A-2700-4840-9024-48EF467F3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251" y="4097089"/>
            <a:ext cx="9976207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2800" dirty="0"/>
              <a:t>Hinweise: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de-DE" altLang="de-DE" dirty="0"/>
              <a:t>	Eine einmal erworbene Qualifikation bleibt erhalten (Latinum/ FHR)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de-DE" altLang="de-DE" dirty="0"/>
              <a:t>	Probleme, wenn Kurse in der </a:t>
            </a:r>
            <a:r>
              <a:rPr lang="de-DE" altLang="de-DE" dirty="0" err="1"/>
              <a:t>Jgst</a:t>
            </a:r>
            <a:r>
              <a:rPr lang="de-DE" altLang="de-DE" dirty="0"/>
              <a:t>. darunter nicht angeboten werden</a:t>
            </a:r>
          </a:p>
        </p:txBody>
      </p:sp>
      <p:pic>
        <p:nvPicPr>
          <p:cNvPr id="5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utoUpdateAnimBg="0"/>
      <p:bldP spid="19251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F803215-EC7E-4D40-BE4F-592C57F9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Facharbeit &amp; Projektkurs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E4853251-BDBB-4729-847A-45DBEC9C772A}"/>
              </a:ext>
            </a:extLst>
          </p:cNvPr>
          <p:cNvSpPr/>
          <p:nvPr/>
        </p:nvSpPr>
        <p:spPr>
          <a:xfrm>
            <a:off x="584463" y="1430171"/>
            <a:ext cx="10471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Facharbeit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In der Q1 </a:t>
            </a:r>
            <a:r>
              <a:rPr lang="de-DE" sz="2400" dirty="0">
                <a:sym typeface="Wingdings" panose="05000000000000000000" pitchFamily="2" charset="2"/>
              </a:rPr>
              <a:t> ersetzt die 3. Klausur in dem entsprechenden Fach in der Q1.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ym typeface="Wingdings" panose="05000000000000000000" pitchFamily="2" charset="2"/>
              </a:rPr>
              <a:t>Facharbeiten können nur in schriftlichen Fächern geschrieben werden.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ym typeface="Wingdings" panose="05000000000000000000" pitchFamily="2" charset="2"/>
              </a:rPr>
              <a:t>Der Umfang beträgt mind. 10 Seiten – eine Musterarbeit ist im Downloadbereich Homepage.</a:t>
            </a:r>
          </a:p>
          <a:p>
            <a:endParaRPr lang="de-DE" sz="2400" dirty="0">
              <a:sym typeface="Wingdings" panose="05000000000000000000" pitchFamily="2" charset="2"/>
            </a:endParaRPr>
          </a:p>
          <a:p>
            <a:r>
              <a:rPr lang="de-DE" sz="2400" b="1" dirty="0">
                <a:sym typeface="Wingdings" panose="05000000000000000000" pitchFamily="2" charset="2"/>
              </a:rPr>
              <a:t>Projektkurs</a:t>
            </a:r>
            <a:endParaRPr lang="de-DE" sz="24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ym typeface="Wingdings" panose="05000000000000000000" pitchFamily="2" charset="2"/>
              </a:rPr>
              <a:t>Wenn ein Projektkurs gewählt wird, darf auf die Facharbeit verzichtet werden.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ym typeface="Wingdings" panose="05000000000000000000" pitchFamily="2" charset="2"/>
              </a:rPr>
              <a:t>Projektkurse werden nach der aktuellen Wahl wieder im </a:t>
            </a:r>
            <a:r>
              <a:rPr lang="de-DE" sz="2400" b="1" dirty="0">
                <a:sym typeface="Wingdings" panose="05000000000000000000" pitchFamily="2" charset="2"/>
              </a:rPr>
              <a:t>gesellschaftswissenschaftlichen Bereich </a:t>
            </a:r>
            <a:r>
              <a:rPr lang="de-DE" sz="2400" dirty="0">
                <a:sym typeface="Wingdings" panose="05000000000000000000" pitchFamily="2" charset="2"/>
              </a:rPr>
              <a:t>und in </a:t>
            </a:r>
            <a:r>
              <a:rPr lang="de-DE" sz="2400" b="1" dirty="0">
                <a:sym typeface="Wingdings" panose="05000000000000000000" pitchFamily="2" charset="2"/>
              </a:rPr>
              <a:t>Sportwissenschaft </a:t>
            </a:r>
            <a:r>
              <a:rPr lang="de-DE" sz="2400" dirty="0">
                <a:sym typeface="Wingdings" panose="05000000000000000000" pitchFamily="2" charset="2"/>
              </a:rPr>
              <a:t>angeboten</a:t>
            </a:r>
            <a:r>
              <a:rPr lang="de-DE" sz="2400" dirty="0" smtClean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sym typeface="Wingdings" panose="05000000000000000000" pitchFamily="2" charset="2"/>
              </a:rPr>
              <a:t>2-stündig, zählt aber 3-stündig</a:t>
            </a:r>
            <a:endParaRPr lang="de-DE" sz="2400" dirty="0">
              <a:sym typeface="Wingdings" panose="05000000000000000000" pitchFamily="2" charset="2"/>
            </a:endParaRPr>
          </a:p>
        </p:txBody>
      </p:sp>
      <p:pic>
        <p:nvPicPr>
          <p:cNvPr id="4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F803215-EC7E-4D40-BE4F-592C57F9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Besondere Lernleistung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E4853251-BDBB-4729-847A-45DBEC9C772A}"/>
              </a:ext>
            </a:extLst>
          </p:cNvPr>
          <p:cNvSpPr/>
          <p:nvPr/>
        </p:nvSpPr>
        <p:spPr>
          <a:xfrm>
            <a:off x="838199" y="1430171"/>
            <a:ext cx="102177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de-DE" sz="2800" dirty="0"/>
              <a:t> Verfolgen eines besonderen Begabungs- und Interessenschwerpunkt (freiwillig und über den Unterricht hinaus)</a:t>
            </a:r>
          </a:p>
          <a:p>
            <a:pPr algn="just">
              <a:buFont typeface="Arial" pitchFamily="34" charset="0"/>
              <a:buChar char="•"/>
            </a:pPr>
            <a:r>
              <a:rPr lang="de-DE" sz="2800" dirty="0"/>
              <a:t> als fünfte Komponente besondere Lernleistung </a:t>
            </a:r>
            <a:r>
              <a:rPr lang="de-DE" sz="2800" dirty="0" err="1"/>
              <a:t>bsp</a:t>
            </a:r>
            <a:r>
              <a:rPr lang="de-DE" sz="2800" dirty="0"/>
              <a:t>. aus Wettbewerb, Projektkurs, AG oder Praktika </a:t>
            </a:r>
          </a:p>
          <a:p>
            <a:pPr algn="just">
              <a:buFont typeface="Arial" pitchFamily="34" charset="0"/>
              <a:buChar char="•"/>
            </a:pPr>
            <a:r>
              <a:rPr lang="de-DE" sz="2800" dirty="0"/>
              <a:t> hohes Gewicht innerhalb der Abiturprüfung </a:t>
            </a:r>
            <a:r>
              <a:rPr lang="de-DE" sz="2800" dirty="0">
                <a:sym typeface="Wingdings 3"/>
              </a:rPr>
              <a:t> </a:t>
            </a:r>
            <a:r>
              <a:rPr lang="de-DE" sz="2800" dirty="0"/>
              <a:t>nur komplexe Schülerleistungen</a:t>
            </a:r>
          </a:p>
        </p:txBody>
      </p:sp>
      <p:pic>
        <p:nvPicPr>
          <p:cNvPr id="4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FA7E161-5D4A-458A-B2EB-D97037F93E1D}" type="slidenum">
              <a:rPr lang="de-DE" altLang="de-DE" sz="800" b="0" smtClean="0"/>
              <a:pPr/>
              <a:t>19</a:t>
            </a:fld>
            <a:endParaRPr lang="de-DE" altLang="de-DE" sz="800" b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9149" y="323850"/>
            <a:ext cx="10363200" cy="857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3200" b="1" dirty="0"/>
              <a:t>Fachhochschulreife</a:t>
            </a:r>
          </a:p>
        </p:txBody>
      </p:sp>
      <p:sp>
        <p:nvSpPr>
          <p:cNvPr id="7" name="Rechteck 6"/>
          <p:cNvSpPr/>
          <p:nvPr/>
        </p:nvSpPr>
        <p:spPr>
          <a:xfrm>
            <a:off x="400691" y="1500027"/>
            <a:ext cx="102433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800" u="sng" dirty="0">
                <a:latin typeface="+mj-lt"/>
              </a:rPr>
              <a:t>Sie erfolgt frühestens nach der Q1:</a:t>
            </a:r>
          </a:p>
          <a:p>
            <a:endParaRPr lang="de-DE" altLang="de-DE" sz="2800" u="sng" dirty="0">
              <a:latin typeface="+mj-lt"/>
            </a:endParaRPr>
          </a:p>
          <a:p>
            <a:pPr>
              <a:buFontTx/>
              <a:buChar char="•"/>
            </a:pPr>
            <a:r>
              <a:rPr lang="de-DE" altLang="de-DE" sz="2800" dirty="0">
                <a:latin typeface="+mj-lt"/>
              </a:rPr>
              <a:t> Wertung zweier aufeinanderfolgender Halbjahre</a:t>
            </a:r>
          </a:p>
          <a:p>
            <a:pPr>
              <a:buFontTx/>
              <a:buChar char="•"/>
            </a:pPr>
            <a:r>
              <a:rPr lang="de-DE" altLang="de-DE" sz="2800" dirty="0">
                <a:latin typeface="+mj-lt"/>
              </a:rPr>
              <a:t>   4  </a:t>
            </a:r>
            <a:r>
              <a:rPr lang="de-DE" altLang="de-DE" sz="2800" dirty="0" err="1">
                <a:latin typeface="+mj-lt"/>
              </a:rPr>
              <a:t>Lk</a:t>
            </a:r>
            <a:r>
              <a:rPr lang="de-DE" altLang="de-DE" sz="2800" dirty="0">
                <a:latin typeface="+mj-lt"/>
              </a:rPr>
              <a:t> (davon max. 2 Defizite und durchschnittlich mind. 5 Pkt.)</a:t>
            </a:r>
          </a:p>
          <a:p>
            <a:pPr>
              <a:buFontTx/>
              <a:buChar char="•"/>
            </a:pPr>
            <a:r>
              <a:rPr lang="de-DE" altLang="de-DE" sz="2800" dirty="0">
                <a:latin typeface="+mj-lt"/>
              </a:rPr>
              <a:t> 11 </a:t>
            </a:r>
            <a:r>
              <a:rPr lang="de-DE" altLang="de-DE" sz="2800" dirty="0" err="1">
                <a:latin typeface="+mj-lt"/>
              </a:rPr>
              <a:t>Gk</a:t>
            </a:r>
            <a:r>
              <a:rPr lang="de-DE" altLang="de-DE" sz="2800" dirty="0">
                <a:latin typeface="+mj-lt"/>
              </a:rPr>
              <a:t> (davon max. 4 Defizite und durchschnittlich mind. 5 Pkt.)</a:t>
            </a:r>
          </a:p>
          <a:p>
            <a:pPr>
              <a:buFontTx/>
              <a:buChar char="•"/>
            </a:pPr>
            <a:r>
              <a:rPr lang="de-DE" altLang="de-DE" sz="2800" dirty="0">
                <a:latin typeface="+mj-lt"/>
              </a:rPr>
              <a:t> unter den gewerteten Kursen sind verpflichtend: D, FRS, M, Geisteswissenschaft, Naturwissenschaft 	</a:t>
            </a:r>
          </a:p>
        </p:txBody>
      </p:sp>
      <p:pic>
        <p:nvPicPr>
          <p:cNvPr id="8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853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596900" y="311841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dirty="0"/>
              <a:t>Zuständigkeiten</a:t>
            </a:r>
          </a:p>
        </p:txBody>
      </p:sp>
      <p:pic>
        <p:nvPicPr>
          <p:cNvPr id="8" name="Bild 3" descr="Zeichnung Logo-groß -Blau Kop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5" y="563310"/>
            <a:ext cx="1496832" cy="640062"/>
          </a:xfrm>
          <a:prstGeom prst="rect">
            <a:avLst/>
          </a:prstGeom>
        </p:spPr>
      </p:pic>
      <p:pic>
        <p:nvPicPr>
          <p:cNvPr id="9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  <p:sp>
        <p:nvSpPr>
          <p:cNvPr id="10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7F02-060A-EE49-B021-67720202C631}" type="datetime1">
              <a:rPr lang="de-DE" smtClean="0"/>
              <a:pPr/>
              <a:t>23.03.2022</a:t>
            </a:fld>
            <a:endParaRPr lang="de-DE" dirty="0"/>
          </a:p>
        </p:txBody>
      </p:sp>
      <p:sp>
        <p:nvSpPr>
          <p:cNvPr id="12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6E5-73D5-E54A-A3C1-B2320E3F8879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Schulleiter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				Herr Kremer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Stellv.</a:t>
            </a:r>
            <a:r>
              <a:rPr kumimoji="0" lang="de-DE" sz="32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Schulleiter			</a:t>
            </a:r>
            <a:r>
              <a:rPr kumimoji="0" lang="de-DE" sz="320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Herr Dr. </a:t>
            </a:r>
            <a:r>
              <a:rPr kumimoji="0" lang="de-DE" sz="320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Zühlke</a:t>
            </a:r>
            <a:endParaRPr kumimoji="0" lang="de-DE" sz="3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Oberstufenkoordinator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Herr Röder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BeratungslehrerIn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Frau Köhler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				Herr Lupo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				Frau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Panske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de-DE" dirty="0"/>
              <a:t>Elternpflegschaftsversammlung EF</a:t>
            </a:r>
          </a:p>
        </p:txBody>
      </p:sp>
    </p:spTree>
    <p:extLst>
      <p:ext uri="{BB962C8B-B14F-4D97-AF65-F5344CB8AC3E}">
        <p14:creationId xmlns:p14="http://schemas.microsoft.com/office/powerpoint/2010/main" val="116769398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160" y="366932"/>
            <a:ext cx="10515600" cy="1783083"/>
          </a:xfrm>
        </p:spPr>
        <p:txBody>
          <a:bodyPr>
            <a:noAutofit/>
          </a:bodyPr>
          <a:lstStyle/>
          <a:p>
            <a:pPr algn="ctr">
              <a:tabLst>
                <a:tab pos="266700" algn="l"/>
              </a:tabLst>
            </a:pPr>
            <a:r>
              <a:rPr lang="de-DE" sz="5400" b="1" dirty="0" smtClean="0"/>
              <a:t>Sonstiges</a:t>
            </a:r>
            <a:endParaRPr lang="de-DE" sz="5400" b="1" dirty="0"/>
          </a:p>
        </p:txBody>
      </p:sp>
      <p:pic>
        <p:nvPicPr>
          <p:cNvPr id="5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958973" y="2580940"/>
            <a:ext cx="10515600" cy="1783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tabLst>
                <a:tab pos="266700" algn="l"/>
              </a:tabLst>
            </a:pPr>
            <a:r>
              <a:rPr lang="de-DE" sz="3600" b="1" dirty="0" smtClean="0"/>
              <a:t>Berufsberatung (Arbeitsagentur)</a:t>
            </a:r>
          </a:p>
          <a:p>
            <a:pPr algn="ctr">
              <a:lnSpc>
                <a:spcPct val="150000"/>
              </a:lnSpc>
              <a:tabLst>
                <a:tab pos="266700" algn="l"/>
              </a:tabLst>
            </a:pPr>
            <a:r>
              <a:rPr lang="de-DE" sz="3200" b="1" dirty="0" smtClean="0"/>
              <a:t>12.05. </a:t>
            </a:r>
            <a:r>
              <a:rPr lang="de-DE" sz="3200" b="1" smtClean="0"/>
              <a:t>und 19.05</a:t>
            </a:r>
            <a:r>
              <a:rPr lang="de-DE" sz="3200" b="1" dirty="0" smtClean="0"/>
              <a:t>. </a:t>
            </a:r>
          </a:p>
          <a:p>
            <a:pPr algn="ctr">
              <a:lnSpc>
                <a:spcPct val="150000"/>
              </a:lnSpc>
              <a:tabLst>
                <a:tab pos="266700" algn="l"/>
              </a:tabLst>
            </a:pPr>
            <a:r>
              <a:rPr lang="de-DE" sz="3200" b="1" dirty="0" smtClean="0"/>
              <a:t>von 08:30 bis 14:30 Uhr </a:t>
            </a:r>
          </a:p>
          <a:p>
            <a:pPr algn="ctr">
              <a:lnSpc>
                <a:spcPct val="150000"/>
              </a:lnSpc>
              <a:tabLst>
                <a:tab pos="266700" algn="l"/>
              </a:tabLst>
            </a:pPr>
            <a:r>
              <a:rPr lang="de-DE" sz="3200" b="1" dirty="0" smtClean="0"/>
              <a:t>im Gymnasium </a:t>
            </a:r>
            <a:r>
              <a:rPr lang="de-DE" sz="3200" b="1" dirty="0" err="1" smtClean="0"/>
              <a:t>Norf</a:t>
            </a:r>
            <a:r>
              <a:rPr lang="de-DE" sz="3200" b="1" dirty="0" smtClean="0"/>
              <a:t> </a:t>
            </a:r>
          </a:p>
          <a:p>
            <a:pPr algn="ctr">
              <a:lnSpc>
                <a:spcPct val="150000"/>
              </a:lnSpc>
              <a:tabLst>
                <a:tab pos="266700" algn="l"/>
              </a:tabLst>
            </a:pPr>
            <a:r>
              <a:rPr lang="de-DE" sz="2800" dirty="0" smtClean="0"/>
              <a:t>Bei Interesse Email an Frau Schulze (sze@gymnasium-norf.de)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11507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7952" y="1617663"/>
            <a:ext cx="10515600" cy="1783083"/>
          </a:xfrm>
        </p:spPr>
        <p:txBody>
          <a:bodyPr>
            <a:noAutofit/>
          </a:bodyPr>
          <a:lstStyle/>
          <a:p>
            <a:pPr algn="ctr">
              <a:tabLst>
                <a:tab pos="266700" algn="l"/>
              </a:tabLst>
            </a:pPr>
            <a:r>
              <a:rPr lang="de-DE" sz="6000" b="1" dirty="0"/>
              <a:t>Vielen Dank </a:t>
            </a:r>
            <a:br>
              <a:rPr lang="de-DE" sz="6000" b="1" dirty="0"/>
            </a:br>
            <a:r>
              <a:rPr lang="de-DE" sz="6000" b="1" dirty="0"/>
              <a:t>für Ihre Aufmerksamkeit!</a:t>
            </a:r>
          </a:p>
        </p:txBody>
      </p:sp>
      <p:pic>
        <p:nvPicPr>
          <p:cNvPr id="5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B6BEF19-FB3F-4335-A99A-1B65C1DC1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15110" y="397927"/>
            <a:ext cx="7825483" cy="811281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de-DE" altLang="de-DE" sz="3600" dirty="0"/>
              <a:t>Versetzung in die Qualifikationsphase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9AA0F273-2140-41B3-AED0-F18CC8FE1075}"/>
              </a:ext>
            </a:extLst>
          </p:cNvPr>
          <p:cNvSpPr/>
          <p:nvPr/>
        </p:nvSpPr>
        <p:spPr>
          <a:xfrm>
            <a:off x="1993900" y="1616075"/>
            <a:ext cx="2540000" cy="896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3600" dirty="0"/>
              <a:t>Deutsch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04263C4-B555-4015-B88E-1D0FFE4FC322}"/>
              </a:ext>
            </a:extLst>
          </p:cNvPr>
          <p:cNvSpPr/>
          <p:nvPr/>
        </p:nvSpPr>
        <p:spPr>
          <a:xfrm>
            <a:off x="4686301" y="1601789"/>
            <a:ext cx="2538413" cy="896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3600" dirty="0" err="1"/>
              <a:t>fortg</a:t>
            </a:r>
            <a:r>
              <a:rPr lang="de-DE" sz="3600" dirty="0"/>
              <a:t>. FRS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68E044CA-CE2D-478D-A0FB-24E0B0A95500}"/>
              </a:ext>
            </a:extLst>
          </p:cNvPr>
          <p:cNvSpPr/>
          <p:nvPr/>
        </p:nvSpPr>
        <p:spPr>
          <a:xfrm>
            <a:off x="7377113" y="1616075"/>
            <a:ext cx="2540000" cy="896938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3200" dirty="0"/>
              <a:t>Kunst/</a:t>
            </a:r>
          </a:p>
          <a:p>
            <a:pPr algn="ctr" eaLnBrk="1" hangingPunct="1">
              <a:defRPr/>
            </a:pPr>
            <a:r>
              <a:rPr lang="de-DE" sz="3200" dirty="0"/>
              <a:t>Musik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BAF8A5E4-C449-4698-9A38-444EADC955A7}"/>
              </a:ext>
            </a:extLst>
          </p:cNvPr>
          <p:cNvSpPr/>
          <p:nvPr/>
        </p:nvSpPr>
        <p:spPr>
          <a:xfrm>
            <a:off x="1993900" y="2789239"/>
            <a:ext cx="2540000" cy="896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800" dirty="0"/>
              <a:t>Gesellschafts-wissenschaft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8DB95DA-9E25-4AC2-9C2D-E499C0786DD6}"/>
              </a:ext>
            </a:extLst>
          </p:cNvPr>
          <p:cNvSpPr/>
          <p:nvPr/>
        </p:nvSpPr>
        <p:spPr>
          <a:xfrm>
            <a:off x="4686301" y="2795588"/>
            <a:ext cx="2538413" cy="895350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800" dirty="0"/>
              <a:t>Religion/</a:t>
            </a:r>
          </a:p>
          <a:p>
            <a:pPr algn="ctr" eaLnBrk="1" hangingPunct="1">
              <a:defRPr/>
            </a:pPr>
            <a:r>
              <a:rPr lang="de-DE" sz="2800" dirty="0"/>
              <a:t>Philosophie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FF274392-AAB1-4E8E-B7AA-CAC87B647305}"/>
              </a:ext>
            </a:extLst>
          </p:cNvPr>
          <p:cNvSpPr/>
          <p:nvPr/>
        </p:nvSpPr>
        <p:spPr>
          <a:xfrm>
            <a:off x="1993900" y="3924300"/>
            <a:ext cx="2540000" cy="896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800" dirty="0"/>
              <a:t>Mathematik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906D8C89-4D3C-4820-A2D7-0072AA004560}"/>
              </a:ext>
            </a:extLst>
          </p:cNvPr>
          <p:cNvSpPr/>
          <p:nvPr/>
        </p:nvSpPr>
        <p:spPr>
          <a:xfrm>
            <a:off x="4686301" y="3924300"/>
            <a:ext cx="2538413" cy="896938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800" dirty="0"/>
              <a:t>klassische NW </a:t>
            </a:r>
            <a:r>
              <a:rPr lang="de-DE" sz="2000" dirty="0"/>
              <a:t>(</a:t>
            </a:r>
            <a:r>
              <a:rPr lang="de-DE" sz="2000" dirty="0" err="1"/>
              <a:t>Ch</a:t>
            </a:r>
            <a:r>
              <a:rPr lang="de-DE" sz="2000" dirty="0"/>
              <a:t>/Bio/</a:t>
            </a:r>
            <a:r>
              <a:rPr lang="de-DE" sz="2000" dirty="0" err="1"/>
              <a:t>Ph</a:t>
            </a:r>
            <a:r>
              <a:rPr lang="de-DE" sz="2000" dirty="0"/>
              <a:t>)</a:t>
            </a:r>
            <a:endParaRPr lang="de-DE" sz="28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8B5AE0A1-4C50-4083-80B0-9B888EF3FD4E}"/>
              </a:ext>
            </a:extLst>
          </p:cNvPr>
          <p:cNvSpPr/>
          <p:nvPr/>
        </p:nvSpPr>
        <p:spPr>
          <a:xfrm>
            <a:off x="7377113" y="3924300"/>
            <a:ext cx="2540000" cy="8969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de-DE" sz="3200" dirty="0">
                <a:solidFill>
                  <a:schemeClr val="tx1"/>
                </a:solidFill>
              </a:rPr>
              <a:t>Sport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C565F40-409C-4481-8BE3-64AD54F7F19C}"/>
              </a:ext>
            </a:extLst>
          </p:cNvPr>
          <p:cNvSpPr/>
          <p:nvPr/>
        </p:nvSpPr>
        <p:spPr>
          <a:xfrm>
            <a:off x="1994516" y="4972974"/>
            <a:ext cx="2539014" cy="8966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de-DE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FRS / NW</a:t>
            </a:r>
            <a:endParaRPr lang="en-US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3058B2E1-00B4-4D0E-B15F-916B3FD4FE1C}"/>
              </a:ext>
            </a:extLst>
          </p:cNvPr>
          <p:cNvSpPr/>
          <p:nvPr/>
        </p:nvSpPr>
        <p:spPr>
          <a:xfrm>
            <a:off x="4686301" y="4973638"/>
            <a:ext cx="2538413" cy="895350"/>
          </a:xfrm>
          <a:prstGeom prst="rect">
            <a:avLst/>
          </a:prstGeom>
          <a:solidFill>
            <a:srgbClr val="FF00FF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de-DE" sz="2800" dirty="0"/>
              <a:t>Weiteres Fach</a:t>
            </a:r>
          </a:p>
        </p:txBody>
      </p:sp>
      <p:pic>
        <p:nvPicPr>
          <p:cNvPr id="15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  <p:sp>
        <p:nvSpPr>
          <p:cNvPr id="16" name="Textfeld 16">
            <a:extLst>
              <a:ext uri="{FF2B5EF4-FFF2-40B4-BE49-F238E27FC236}">
                <a16:creationId xmlns:a16="http://schemas.microsoft.com/office/drawing/2014/main" xmlns="" id="{5DB37F1C-0B67-4240-B008-183CCD0B0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834" y="5114935"/>
            <a:ext cx="3936776" cy="1508105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Vertiefungskurse sind nicht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versetzungswirksam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2">
            <a:extLst>
              <a:ext uri="{FF2B5EF4-FFF2-40B4-BE49-F238E27FC236}">
                <a16:creationId xmlns:a16="http://schemas.microsoft.com/office/drawing/2014/main" xmlns="" id="{C8F7F68E-4B3C-4F54-999C-6EA95FE4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9BDAA4-5977-4C0D-8D7E-2D4FEEDB53BE}" type="slidenum">
              <a:rPr lang="de-DE" altLang="de-DE" sz="8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Rectangle 30">
            <a:extLst>
              <a:ext uri="{FF2B5EF4-FFF2-40B4-BE49-F238E27FC236}">
                <a16:creationId xmlns:a16="http://schemas.microsoft.com/office/drawing/2014/main" xmlns="" id="{CC08EACB-A28D-40A4-B6E4-F636DC91CD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31988" y="311150"/>
            <a:ext cx="8431212" cy="64135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>
              <a:defRPr/>
            </a:pPr>
            <a:r>
              <a:rPr lang="de-DE" altLang="de-DE" sz="3200" dirty="0"/>
              <a:t>Versetzung in die Qualifikationsphase (3)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F316302A-B25B-4240-B241-C790DD970567}"/>
              </a:ext>
            </a:extLst>
          </p:cNvPr>
          <p:cNvGrpSpPr>
            <a:grpSpLocks/>
          </p:cNvGrpSpPr>
          <p:nvPr/>
        </p:nvGrpSpPr>
        <p:grpSpPr bwMode="auto">
          <a:xfrm>
            <a:off x="1885951" y="1200150"/>
            <a:ext cx="5897563" cy="762000"/>
            <a:chOff x="228" y="660"/>
            <a:chExt cx="3715" cy="480"/>
          </a:xfrm>
        </p:grpSpPr>
        <p:grpSp>
          <p:nvGrpSpPr>
            <p:cNvPr id="27672" name="Group 3">
              <a:extLst>
                <a:ext uri="{FF2B5EF4-FFF2-40B4-BE49-F238E27FC236}">
                  <a16:creationId xmlns:a16="http://schemas.microsoft.com/office/drawing/2014/main" xmlns="" id="{32EDB774-0073-4C1D-8F76-375459F63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" y="660"/>
              <a:ext cx="768" cy="480"/>
              <a:chOff x="396" y="648"/>
              <a:chExt cx="768" cy="480"/>
            </a:xfrm>
          </p:grpSpPr>
          <p:sp>
            <p:nvSpPr>
              <p:cNvPr id="174084" name="Rectangle 4">
                <a:extLst>
                  <a:ext uri="{FF2B5EF4-FFF2-40B4-BE49-F238E27FC236}">
                    <a16:creationId xmlns:a16="http://schemas.microsoft.com/office/drawing/2014/main" xmlns="" id="{16E31786-DA22-46F3-B78F-9F4DE9A87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648"/>
                <a:ext cx="768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rgbClr val="7F7F7F"/>
                    </a:solidFill>
                    <a:latin typeface="Century Gothic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678" name="Text Box 5">
                <a:extLst>
                  <a:ext uri="{FF2B5EF4-FFF2-40B4-BE49-F238E27FC236}">
                    <a16:creationId xmlns:a16="http://schemas.microsoft.com/office/drawing/2014/main" xmlns="" id="{DCD5F74F-6F42-4ADD-B906-8F6CA8532D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720"/>
                <a:ext cx="6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32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 x 5</a:t>
                </a:r>
              </a:p>
            </p:txBody>
          </p:sp>
        </p:grpSp>
        <p:sp>
          <p:nvSpPr>
            <p:cNvPr id="174086" name="Line 6">
              <a:extLst>
                <a:ext uri="{FF2B5EF4-FFF2-40B4-BE49-F238E27FC236}">
                  <a16:creationId xmlns:a16="http://schemas.microsoft.com/office/drawing/2014/main" xmlns="" id="{B0B37CC7-E124-41EB-8013-20E9B4A21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4" y="852"/>
              <a:ext cx="4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7674" name="Group 7">
              <a:extLst>
                <a:ext uri="{FF2B5EF4-FFF2-40B4-BE49-F238E27FC236}">
                  <a16:creationId xmlns:a16="http://schemas.microsoft.com/office/drawing/2014/main" xmlns="" id="{C6608884-3BE4-4532-90E3-091A9EB8A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660"/>
              <a:ext cx="2119" cy="480"/>
              <a:chOff x="2280" y="876"/>
              <a:chExt cx="2119" cy="480"/>
            </a:xfrm>
          </p:grpSpPr>
          <p:sp>
            <p:nvSpPr>
              <p:cNvPr id="174088" name="Rectangle 8">
                <a:extLst>
                  <a:ext uri="{FF2B5EF4-FFF2-40B4-BE49-F238E27FC236}">
                    <a16:creationId xmlns:a16="http://schemas.microsoft.com/office/drawing/2014/main" xmlns="" id="{E82CFA1B-22BB-48E3-8DD3-E69A4979D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0" y="876"/>
                <a:ext cx="2040" cy="48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rgbClr val="7F7F7F"/>
                    </a:solidFill>
                    <a:latin typeface="Century Gothic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676" name="Text Box 9">
                <a:extLst>
                  <a:ext uri="{FF2B5EF4-FFF2-40B4-BE49-F238E27FC236}">
                    <a16:creationId xmlns:a16="http://schemas.microsoft.com/office/drawing/2014/main" xmlns="" id="{CA7AA6F6-308E-4351-8E26-F8A125F32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" y="948"/>
                <a:ext cx="208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32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versetzt, außer:</a:t>
                </a:r>
              </a:p>
            </p:txBody>
          </p:sp>
        </p:grpSp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xmlns="" id="{4514320F-ACB3-400C-BCED-E3888582A7C4}"/>
              </a:ext>
            </a:extLst>
          </p:cNvPr>
          <p:cNvGrpSpPr>
            <a:grpSpLocks/>
          </p:cNvGrpSpPr>
          <p:nvPr/>
        </p:nvGrpSpPr>
        <p:grpSpPr bwMode="auto">
          <a:xfrm>
            <a:off x="4409326" y="2035139"/>
            <a:ext cx="6830602" cy="1211494"/>
            <a:chOff x="1824" y="1296"/>
            <a:chExt cx="3761" cy="948"/>
          </a:xfrm>
        </p:grpSpPr>
        <p:sp>
          <p:nvSpPr>
            <p:cNvPr id="174091" name="Rectangle 11">
              <a:extLst>
                <a:ext uri="{FF2B5EF4-FFF2-40B4-BE49-F238E27FC236}">
                  <a16:creationId xmlns:a16="http://schemas.microsoft.com/office/drawing/2014/main" xmlns="" id="{93D555EC-A6C2-4569-8DF7-D7AB7867C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296"/>
              <a:ext cx="3761" cy="9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de-DE" altLang="de-DE"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7671" name="Text Box 12">
              <a:extLst>
                <a:ext uri="{FF2B5EF4-FFF2-40B4-BE49-F238E27FC236}">
                  <a16:creationId xmlns:a16="http://schemas.microsoft.com/office/drawing/2014/main" xmlns="" id="{16762604-3E9C-44A0-B63C-40DAFDE92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" y="1343"/>
              <a:ext cx="3661" cy="8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2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5 in D, M, </a:t>
              </a:r>
              <a:r>
                <a:rPr lang="de-DE" altLang="de-DE" sz="26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fortgef</a:t>
              </a:r>
              <a:r>
                <a:rPr lang="de-DE" altLang="de-DE" sz="2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. FRS ohne Ausgleich in diesem Bereich: Nachprüfung im Fach mit 5</a:t>
              </a:r>
            </a:p>
          </p:txBody>
        </p:sp>
      </p:grpSp>
      <p:grpSp>
        <p:nvGrpSpPr>
          <p:cNvPr id="6" name="Group 13">
            <a:extLst>
              <a:ext uri="{FF2B5EF4-FFF2-40B4-BE49-F238E27FC236}">
                <a16:creationId xmlns:a16="http://schemas.microsoft.com/office/drawing/2014/main" xmlns="" id="{BC3E5021-B4CE-4B14-BDBA-C0DD718E430A}"/>
              </a:ext>
            </a:extLst>
          </p:cNvPr>
          <p:cNvGrpSpPr>
            <a:grpSpLocks/>
          </p:cNvGrpSpPr>
          <p:nvPr/>
        </p:nvGrpSpPr>
        <p:grpSpPr bwMode="auto">
          <a:xfrm>
            <a:off x="1875676" y="3447194"/>
            <a:ext cx="9385553" cy="1463675"/>
            <a:chOff x="228" y="2412"/>
            <a:chExt cx="5918" cy="922"/>
          </a:xfrm>
        </p:grpSpPr>
        <p:grpSp>
          <p:nvGrpSpPr>
            <p:cNvPr id="27663" name="Group 14">
              <a:extLst>
                <a:ext uri="{FF2B5EF4-FFF2-40B4-BE49-F238E27FC236}">
                  <a16:creationId xmlns:a16="http://schemas.microsoft.com/office/drawing/2014/main" xmlns="" id="{B9EBD9F9-7008-4073-BA59-5A223DADE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" y="2412"/>
              <a:ext cx="768" cy="480"/>
              <a:chOff x="396" y="648"/>
              <a:chExt cx="768" cy="480"/>
            </a:xfrm>
          </p:grpSpPr>
          <p:sp>
            <p:nvSpPr>
              <p:cNvPr id="174095" name="Rectangle 15">
                <a:extLst>
                  <a:ext uri="{FF2B5EF4-FFF2-40B4-BE49-F238E27FC236}">
                    <a16:creationId xmlns:a16="http://schemas.microsoft.com/office/drawing/2014/main" xmlns="" id="{FB8E31D8-B203-4F37-B67F-51D9A034B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648"/>
                <a:ext cx="768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rgbClr val="7F7F7F"/>
                    </a:solidFill>
                    <a:latin typeface="Century Gothic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669" name="Text Box 16">
                <a:extLst>
                  <a:ext uri="{FF2B5EF4-FFF2-40B4-BE49-F238E27FC236}">
                    <a16:creationId xmlns:a16="http://schemas.microsoft.com/office/drawing/2014/main" xmlns="" id="{320FFAD4-8FE4-4CBB-93B4-1633DB1D8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720"/>
                <a:ext cx="6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32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 x 5</a:t>
                </a:r>
              </a:p>
            </p:txBody>
          </p:sp>
        </p:grpSp>
        <p:grpSp>
          <p:nvGrpSpPr>
            <p:cNvPr id="27664" name="Group 17">
              <a:extLst>
                <a:ext uri="{FF2B5EF4-FFF2-40B4-BE49-F238E27FC236}">
                  <a16:creationId xmlns:a16="http://schemas.microsoft.com/office/drawing/2014/main" xmlns="" id="{3879E45C-D502-4539-BB57-7E8CBF335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2412"/>
              <a:ext cx="4322" cy="922"/>
              <a:chOff x="1848" y="2460"/>
              <a:chExt cx="4322" cy="922"/>
            </a:xfrm>
          </p:grpSpPr>
          <p:sp>
            <p:nvSpPr>
              <p:cNvPr id="174098" name="Rectangle 18">
                <a:extLst>
                  <a:ext uri="{FF2B5EF4-FFF2-40B4-BE49-F238E27FC236}">
                    <a16:creationId xmlns:a16="http://schemas.microsoft.com/office/drawing/2014/main" xmlns="" id="{A183BD5C-15C4-48B1-A95A-E5F0005A4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" y="2460"/>
                <a:ext cx="3732" cy="92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rgbClr val="7F7F7F"/>
                    </a:solidFill>
                    <a:latin typeface="Century Gothic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667" name="Text Box 19">
                <a:extLst>
                  <a:ext uri="{FF2B5EF4-FFF2-40B4-BE49-F238E27FC236}">
                    <a16:creationId xmlns:a16="http://schemas.microsoft.com/office/drawing/2014/main" xmlns="" id="{11A04B20-ECF6-4792-B0B6-404FA75684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3" y="2515"/>
                <a:ext cx="4237" cy="8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6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nicht versetzt, Nachprüfung im Fach mit 5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6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2 x 5 in D, M, FRS ohne Ausgleich in diesem Bereich: keine Nachprüfung</a:t>
                </a:r>
              </a:p>
            </p:txBody>
          </p:sp>
        </p:grpSp>
        <p:sp>
          <p:nvSpPr>
            <p:cNvPr id="174100" name="Line 20">
              <a:extLst>
                <a:ext uri="{FF2B5EF4-FFF2-40B4-BE49-F238E27FC236}">
                  <a16:creationId xmlns:a16="http://schemas.microsoft.com/office/drawing/2014/main" xmlns="" id="{94910831-54EF-44A4-A985-5FE39326B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4" y="2688"/>
              <a:ext cx="4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xmlns="" id="{9BB8467F-E849-4189-92C5-CC1B41F296EE}"/>
              </a:ext>
            </a:extLst>
          </p:cNvPr>
          <p:cNvGrpSpPr>
            <a:grpSpLocks/>
          </p:cNvGrpSpPr>
          <p:nvPr/>
        </p:nvGrpSpPr>
        <p:grpSpPr bwMode="auto">
          <a:xfrm>
            <a:off x="1896224" y="5087849"/>
            <a:ext cx="8458200" cy="762000"/>
            <a:chOff x="228" y="3672"/>
            <a:chExt cx="5328" cy="480"/>
          </a:xfrm>
        </p:grpSpPr>
        <p:grpSp>
          <p:nvGrpSpPr>
            <p:cNvPr id="27656" name="Group 22">
              <a:extLst>
                <a:ext uri="{FF2B5EF4-FFF2-40B4-BE49-F238E27FC236}">
                  <a16:creationId xmlns:a16="http://schemas.microsoft.com/office/drawing/2014/main" xmlns="" id="{A9291DC2-7B17-439C-B405-0698F3B1E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" y="3672"/>
              <a:ext cx="768" cy="480"/>
              <a:chOff x="396" y="648"/>
              <a:chExt cx="768" cy="480"/>
            </a:xfrm>
          </p:grpSpPr>
          <p:sp>
            <p:nvSpPr>
              <p:cNvPr id="174103" name="Rectangle 23">
                <a:extLst>
                  <a:ext uri="{FF2B5EF4-FFF2-40B4-BE49-F238E27FC236}">
                    <a16:creationId xmlns:a16="http://schemas.microsoft.com/office/drawing/2014/main" xmlns="" id="{ED384FC8-1522-4B1A-9655-F24E359C4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" y="648"/>
                <a:ext cx="768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rgbClr val="7F7F7F"/>
                    </a:solidFill>
                    <a:latin typeface="Century Gothic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662" name="Text Box 24">
                <a:extLst>
                  <a:ext uri="{FF2B5EF4-FFF2-40B4-BE49-F238E27FC236}">
                    <a16:creationId xmlns:a16="http://schemas.microsoft.com/office/drawing/2014/main" xmlns="" id="{C72508F7-8191-4C39-9DB1-AAAD5BE9CC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720"/>
                <a:ext cx="68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32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 x 6</a:t>
                </a:r>
              </a:p>
            </p:txBody>
          </p:sp>
        </p:grpSp>
        <p:grpSp>
          <p:nvGrpSpPr>
            <p:cNvPr id="27657" name="Group 25">
              <a:extLst>
                <a:ext uri="{FF2B5EF4-FFF2-40B4-BE49-F238E27FC236}">
                  <a16:creationId xmlns:a16="http://schemas.microsoft.com/office/drawing/2014/main" xmlns="" id="{2AA4FCD8-FDF8-4119-BE2D-8D435D416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3672"/>
              <a:ext cx="3732" cy="432"/>
              <a:chOff x="1824" y="3696"/>
              <a:chExt cx="3732" cy="432"/>
            </a:xfrm>
          </p:grpSpPr>
          <p:sp>
            <p:nvSpPr>
              <p:cNvPr id="174106" name="Rectangle 26">
                <a:extLst>
                  <a:ext uri="{FF2B5EF4-FFF2-40B4-BE49-F238E27FC236}">
                    <a16:creationId xmlns:a16="http://schemas.microsoft.com/office/drawing/2014/main" xmlns="" id="{164F9553-BDE3-411C-B60A-B8EEFE545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696"/>
                <a:ext cx="3732" cy="4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rgbClr val="7F7F7F"/>
                    </a:solidFill>
                    <a:latin typeface="Century Gothic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entury Gothic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de-DE" altLang="de-DE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660" name="Text Box 27">
                <a:extLst>
                  <a:ext uri="{FF2B5EF4-FFF2-40B4-BE49-F238E27FC236}">
                    <a16:creationId xmlns:a16="http://schemas.microsoft.com/office/drawing/2014/main" xmlns="" id="{19971885-695A-4386-8AAF-2B8EC1E3AA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9" y="3717"/>
                <a:ext cx="3516" cy="3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600">
                    <a:solidFill>
                      <a:srgbClr val="7F7F7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6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nicht versetzt,  keine Nachprüfung</a:t>
                </a:r>
              </a:p>
            </p:txBody>
          </p:sp>
        </p:grpSp>
        <p:sp>
          <p:nvSpPr>
            <p:cNvPr id="174108" name="Line 28">
              <a:extLst>
                <a:ext uri="{FF2B5EF4-FFF2-40B4-BE49-F238E27FC236}">
                  <a16:creationId xmlns:a16="http://schemas.microsoft.com/office/drawing/2014/main" xmlns="" id="{30B2988B-C8C4-4B1A-9A54-4FECF39BB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4" y="3924"/>
              <a:ext cx="4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1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19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D789597-6859-40BC-9E8F-D06B368EE90E}" type="slidenum">
              <a:rPr lang="de-DE" altLang="de-DE" sz="800" b="0" smtClean="0"/>
              <a:pPr/>
              <a:t>5</a:t>
            </a:fld>
            <a:endParaRPr lang="de-DE" altLang="de-DE" sz="800" b="0"/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1462618" y="1681164"/>
            <a:ext cx="7255933" cy="3348038"/>
            <a:chOff x="691" y="1489"/>
            <a:chExt cx="3428" cy="2109"/>
          </a:xfrm>
        </p:grpSpPr>
        <p:sp>
          <p:nvSpPr>
            <p:cNvPr id="21509" name="Text Box 4"/>
            <p:cNvSpPr txBox="1">
              <a:spLocks noChangeArrowheads="1"/>
            </p:cNvSpPr>
            <p:nvPr/>
          </p:nvSpPr>
          <p:spPr bwMode="auto">
            <a:xfrm>
              <a:off x="691" y="1489"/>
              <a:ext cx="27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de-DE" altLang="de-DE" sz="3600" b="0" dirty="0">
                  <a:latin typeface="Times New Roman" pitchFamily="18" charset="0"/>
                </a:rPr>
                <a:t> Pflichtkurse</a:t>
              </a:r>
            </a:p>
          </p:txBody>
        </p:sp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703" y="1870"/>
              <a:ext cx="34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de-DE" altLang="de-DE" sz="3600" b="0" dirty="0">
                  <a:latin typeface="Times New Roman" pitchFamily="18" charset="0"/>
                </a:rPr>
                <a:t> Klausurfächer </a:t>
              </a:r>
            </a:p>
          </p:txBody>
        </p:sp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691" y="2667"/>
              <a:ext cx="2780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de-DE" altLang="de-DE" sz="3600" b="0" dirty="0">
                  <a:latin typeface="Times New Roman" pitchFamily="18" charset="0"/>
                </a:rPr>
                <a:t> Facharbeit</a:t>
              </a:r>
            </a:p>
            <a:p>
              <a:pPr eaLnBrk="1" hangingPunct="1">
                <a:spcBef>
                  <a:spcPct val="50000"/>
                </a:spcBef>
              </a:pPr>
              <a:endParaRPr lang="de-DE" altLang="de-DE" sz="3600" b="0" dirty="0">
                <a:latin typeface="Times New Roman" pitchFamily="18" charset="0"/>
              </a:endParaRPr>
            </a:p>
          </p:txBody>
        </p:sp>
        <p:sp>
          <p:nvSpPr>
            <p:cNvPr id="21512" name="Text Box 7"/>
            <p:cNvSpPr txBox="1">
              <a:spLocks noChangeArrowheads="1"/>
            </p:cNvSpPr>
            <p:nvPr/>
          </p:nvSpPr>
          <p:spPr bwMode="auto">
            <a:xfrm>
              <a:off x="703" y="2268"/>
              <a:ext cx="27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de-DE" altLang="de-DE" sz="3600" b="0" dirty="0">
                  <a:latin typeface="Times New Roman" pitchFamily="18" charset="0"/>
                </a:rPr>
                <a:t> Abiturfächer</a:t>
              </a:r>
            </a:p>
          </p:txBody>
        </p:sp>
      </p:grpSp>
      <p:pic>
        <p:nvPicPr>
          <p:cNvPr id="10" name="Bild 4" descr="GymNorf_Farbschema_Schm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EB6BEF19-FB3F-4335-A99A-1B65C1DC1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2080" y="767796"/>
            <a:ext cx="7825483" cy="732231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de-DE" altLang="de-DE" sz="3600" b="1" dirty="0"/>
              <a:t>Qualifikationsphase Kurzübersicht: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8940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E04FFB3-068A-455B-B0B7-E7101EF01803}" type="slidenum">
              <a:rPr lang="de-DE" altLang="de-DE" sz="800" b="0" smtClean="0"/>
              <a:pPr/>
              <a:t>6</a:t>
            </a:fld>
            <a:endParaRPr lang="de-DE" altLang="de-DE" sz="800" b="0"/>
          </a:p>
        </p:txBody>
      </p:sp>
      <p:pic>
        <p:nvPicPr>
          <p:cNvPr id="7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01384" y="1637840"/>
            <a:ext cx="831179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3200" dirty="0">
                <a:latin typeface="+mj-lt"/>
              </a:rPr>
              <a:t>-   11  Kurse</a:t>
            </a:r>
          </a:p>
          <a:p>
            <a:pPr>
              <a:defRPr/>
            </a:pPr>
            <a:r>
              <a:rPr lang="de-DE" altLang="de-DE" sz="3200" dirty="0">
                <a:latin typeface="+mj-lt"/>
              </a:rPr>
              <a:t> 		</a:t>
            </a:r>
            <a:r>
              <a:rPr lang="de-DE" altLang="de-DE" sz="3200" u="sng" dirty="0">
                <a:latin typeface="+mj-lt"/>
              </a:rPr>
              <a:t>oder</a:t>
            </a:r>
          </a:p>
          <a:p>
            <a:pPr>
              <a:tabLst>
                <a:tab pos="627063" algn="l"/>
              </a:tabLst>
              <a:defRPr/>
            </a:pPr>
            <a:endParaRPr lang="de-DE" altLang="de-DE" sz="2000" u="sng" dirty="0">
              <a:latin typeface="+mj-lt"/>
            </a:endParaRPr>
          </a:p>
          <a:p>
            <a:pPr marL="342900" indent="-342900">
              <a:buFontTx/>
              <a:buChar char="-"/>
              <a:defRPr/>
            </a:pPr>
            <a:r>
              <a:rPr lang="de-DE" altLang="de-DE" sz="3200" dirty="0">
                <a:latin typeface="+mj-lt"/>
              </a:rPr>
              <a:t>9 Kurse + Spanisch</a:t>
            </a:r>
          </a:p>
          <a:p>
            <a:pPr marL="342900" indent="-342900">
              <a:buFontTx/>
              <a:buChar char="-"/>
              <a:defRPr/>
            </a:pPr>
            <a:endParaRPr lang="de-DE" altLang="de-DE" sz="3200" dirty="0">
              <a:latin typeface="+mj-lt"/>
            </a:endParaRPr>
          </a:p>
          <a:p>
            <a:pPr marL="342900" indent="-342900">
              <a:buFontTx/>
              <a:buChar char="-"/>
              <a:defRPr/>
            </a:pPr>
            <a:r>
              <a:rPr lang="de-DE" altLang="de-DE" sz="3200" dirty="0">
                <a:latin typeface="+mj-lt"/>
              </a:rPr>
              <a:t>Projektkurs kann zusätzlich gewählt werden</a:t>
            </a:r>
          </a:p>
          <a:p>
            <a:pPr marL="342900" indent="-342900">
              <a:buFontTx/>
              <a:buChar char="-"/>
              <a:defRPr/>
            </a:pPr>
            <a:endParaRPr lang="de-DE" altLang="de-DE" sz="3200" dirty="0">
              <a:latin typeface="+mj-lt"/>
            </a:endParaRPr>
          </a:p>
          <a:p>
            <a:pPr marL="342900" indent="-342900">
              <a:buFontTx/>
              <a:buChar char="-"/>
              <a:defRPr/>
            </a:pPr>
            <a:r>
              <a:rPr lang="de-DE" altLang="de-DE" sz="3200" dirty="0">
                <a:latin typeface="+mj-lt"/>
              </a:rPr>
              <a:t>Weitere Fächer erst nach erfolgter Blockung</a:t>
            </a:r>
            <a:endParaRPr lang="de-DE" sz="3200" dirty="0"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93851" y="578393"/>
            <a:ext cx="10304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3200" b="1" dirty="0">
                <a:latin typeface="+mj-lt"/>
              </a:rPr>
              <a:t>Ausgestaltung des Wochenstundenrahmens in der Q1</a:t>
            </a:r>
            <a:endParaRPr lang="de-D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24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B2A35ED-000E-4EF9-856A-AE5CA8F70993}" type="slidenum">
              <a:rPr lang="de-DE" altLang="de-DE" sz="800" b="0" smtClean="0"/>
              <a:pPr/>
              <a:t>7</a:t>
            </a:fld>
            <a:endParaRPr lang="de-DE" altLang="de-DE" sz="800" b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258763"/>
            <a:ext cx="11400367" cy="5334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200"/>
              <a:t>Pflichtkurse in der Qualifikationsphase</a:t>
            </a:r>
          </a:p>
        </p:txBody>
      </p:sp>
      <p:graphicFrame>
        <p:nvGraphicFramePr>
          <p:cNvPr id="1792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87081"/>
              </p:ext>
            </p:extLst>
          </p:nvPr>
        </p:nvGraphicFramePr>
        <p:xfrm>
          <a:off x="812800" y="1152526"/>
          <a:ext cx="10566400" cy="404813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Deutsch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Q2.2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9213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479502"/>
              </p:ext>
            </p:extLst>
          </p:nvPr>
        </p:nvGraphicFramePr>
        <p:xfrm>
          <a:off x="812800" y="1990725"/>
          <a:ext cx="10566400" cy="406400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(evtl. Fremdsprache 2)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Q2.2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9221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227199"/>
              </p:ext>
            </p:extLst>
          </p:nvPr>
        </p:nvGraphicFramePr>
        <p:xfrm>
          <a:off x="812800" y="1573213"/>
          <a:ext cx="10566400" cy="409575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Fremdsprache 1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Q2.2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922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65925"/>
              </p:ext>
            </p:extLst>
          </p:nvPr>
        </p:nvGraphicFramePr>
        <p:xfrm>
          <a:off x="812800" y="2405064"/>
          <a:ext cx="10566400" cy="579437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Kunst, Musik oder Literatur</a:t>
                      </a:r>
                    </a:p>
                  </a:txBody>
                  <a:tcPr marL="121920" marR="121920"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mindestens je 2 Halbjahre</a:t>
                      </a:r>
                    </a:p>
                  </a:txBody>
                  <a:tcPr marL="121920" marR="121920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92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79249"/>
              </p:ext>
            </p:extLst>
          </p:nvPr>
        </p:nvGraphicFramePr>
        <p:xfrm>
          <a:off x="812800" y="3159125"/>
          <a:ext cx="10566400" cy="509588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Gesellschaftswissenschaft 1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Q2.2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924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79097"/>
              </p:ext>
            </p:extLst>
          </p:nvPr>
        </p:nvGraphicFramePr>
        <p:xfrm>
          <a:off x="812800" y="3684589"/>
          <a:ext cx="10566400" cy="631825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Geschichte + Sozialwissenschaften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mindestens je 2 Halbjahre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7982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09915"/>
              </p:ext>
            </p:extLst>
          </p:nvPr>
        </p:nvGraphicFramePr>
        <p:xfrm>
          <a:off x="812800" y="4495801"/>
          <a:ext cx="10566400" cy="354013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0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Mathematik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Q2.2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926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530233"/>
              </p:ext>
            </p:extLst>
          </p:nvPr>
        </p:nvGraphicFramePr>
        <p:xfrm>
          <a:off x="812800" y="5273676"/>
          <a:ext cx="10566400" cy="403225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(evtl. Naturwissenschaft 2)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Q2.2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9273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80240"/>
              </p:ext>
            </p:extLst>
          </p:nvPr>
        </p:nvGraphicFramePr>
        <p:xfrm>
          <a:off x="812800" y="4862514"/>
          <a:ext cx="10566400" cy="403225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klass. </a:t>
                      </a:r>
                      <a:r>
                        <a:rPr kumimoji="0" 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Naturwiss</a:t>
                      </a: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(BI, CH oder PH)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Q2.2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9281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02866"/>
              </p:ext>
            </p:extLst>
          </p:nvPr>
        </p:nvGraphicFramePr>
        <p:xfrm>
          <a:off x="812800" y="5786438"/>
          <a:ext cx="10566400" cy="417512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Religion (oder Ersatzfach)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Mindestens 2 </a:t>
                      </a: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Halbjahre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9291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19772"/>
              </p:ext>
            </p:extLst>
          </p:nvPr>
        </p:nvGraphicFramePr>
        <p:xfrm>
          <a:off x="812800" y="6211889"/>
          <a:ext cx="10566400" cy="376237"/>
        </p:xfrm>
        <a:graphic>
          <a:graphicData uri="http://schemas.openxmlformats.org/drawingml/2006/table">
            <a:tbl>
              <a:tblPr/>
              <a:tblGrid>
                <a:gridCol w="741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6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Sport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Q2.2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807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1671A0-7723-4CEC-8F95-1EB38EBE180D}" type="slidenum">
              <a:rPr lang="de-DE" altLang="de-DE" sz="800" b="0" smtClean="0"/>
              <a:pPr/>
              <a:t>8</a:t>
            </a:fld>
            <a:endParaRPr lang="de-DE" altLang="de-DE" sz="800" b="0"/>
          </a:p>
        </p:txBody>
      </p:sp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4699000" y="266700"/>
            <a:ext cx="7188200" cy="6591300"/>
            <a:chOff x="2220" y="168"/>
            <a:chExt cx="3396" cy="4152"/>
          </a:xfrm>
        </p:grpSpPr>
        <p:sp>
          <p:nvSpPr>
            <p:cNvPr id="184323" name="Rectangle 3"/>
            <p:cNvSpPr>
              <a:spLocks noChangeArrowheads="1"/>
            </p:cNvSpPr>
            <p:nvPr/>
          </p:nvSpPr>
          <p:spPr bwMode="auto">
            <a:xfrm>
              <a:off x="3960" y="168"/>
              <a:ext cx="480" cy="41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324" name="Rectangle 4"/>
            <p:cNvSpPr>
              <a:spLocks noChangeArrowheads="1"/>
            </p:cNvSpPr>
            <p:nvPr/>
          </p:nvSpPr>
          <p:spPr bwMode="auto">
            <a:xfrm>
              <a:off x="4548" y="168"/>
              <a:ext cx="480" cy="41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325" name="Rectangle 5"/>
            <p:cNvSpPr>
              <a:spLocks noChangeArrowheads="1"/>
            </p:cNvSpPr>
            <p:nvPr/>
          </p:nvSpPr>
          <p:spPr bwMode="auto">
            <a:xfrm>
              <a:off x="5136" y="168"/>
              <a:ext cx="480" cy="41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326" name="Rectangle 6"/>
            <p:cNvSpPr>
              <a:spLocks noChangeArrowheads="1"/>
            </p:cNvSpPr>
            <p:nvPr/>
          </p:nvSpPr>
          <p:spPr bwMode="auto">
            <a:xfrm>
              <a:off x="3384" y="168"/>
              <a:ext cx="480" cy="41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327" name="Rectangle 7"/>
            <p:cNvSpPr>
              <a:spLocks noChangeArrowheads="1"/>
            </p:cNvSpPr>
            <p:nvPr/>
          </p:nvSpPr>
          <p:spPr bwMode="auto">
            <a:xfrm>
              <a:off x="2796" y="168"/>
              <a:ext cx="480" cy="415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4328" name="Rectangle 8"/>
            <p:cNvSpPr>
              <a:spLocks noChangeArrowheads="1"/>
            </p:cNvSpPr>
            <p:nvPr/>
          </p:nvSpPr>
          <p:spPr bwMode="auto">
            <a:xfrm>
              <a:off x="2220" y="168"/>
              <a:ext cx="480" cy="415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4615" name="Text Box 9"/>
            <p:cNvSpPr txBox="1">
              <a:spLocks noChangeArrowheads="1"/>
            </p:cNvSpPr>
            <p:nvPr/>
          </p:nvSpPr>
          <p:spPr bwMode="auto">
            <a:xfrm>
              <a:off x="2244" y="192"/>
              <a:ext cx="48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2200">
                  <a:latin typeface="Times New Roman" pitchFamily="18" charset="0"/>
                </a:rPr>
                <a:t>EF.1</a:t>
              </a:r>
            </a:p>
          </p:txBody>
        </p:sp>
        <p:sp>
          <p:nvSpPr>
            <p:cNvPr id="24616" name="Text Box 10"/>
            <p:cNvSpPr txBox="1">
              <a:spLocks noChangeArrowheads="1"/>
            </p:cNvSpPr>
            <p:nvPr/>
          </p:nvSpPr>
          <p:spPr bwMode="auto">
            <a:xfrm>
              <a:off x="2820" y="192"/>
              <a:ext cx="48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2200">
                  <a:latin typeface="Times New Roman" pitchFamily="18" charset="0"/>
                </a:rPr>
                <a:t>EF.2</a:t>
              </a:r>
            </a:p>
          </p:txBody>
        </p:sp>
        <p:sp>
          <p:nvSpPr>
            <p:cNvPr id="24617" name="Text Box 11"/>
            <p:cNvSpPr txBox="1">
              <a:spLocks noChangeArrowheads="1"/>
            </p:cNvSpPr>
            <p:nvPr/>
          </p:nvSpPr>
          <p:spPr bwMode="auto">
            <a:xfrm>
              <a:off x="3420" y="192"/>
              <a:ext cx="48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2200">
                  <a:latin typeface="Times New Roman" pitchFamily="18" charset="0"/>
                </a:rPr>
                <a:t>Q1.1</a:t>
              </a:r>
            </a:p>
          </p:txBody>
        </p:sp>
        <p:sp>
          <p:nvSpPr>
            <p:cNvPr id="24618" name="Text Box 12"/>
            <p:cNvSpPr txBox="1">
              <a:spLocks noChangeArrowheads="1"/>
            </p:cNvSpPr>
            <p:nvPr/>
          </p:nvSpPr>
          <p:spPr bwMode="auto">
            <a:xfrm>
              <a:off x="3972" y="192"/>
              <a:ext cx="48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2200">
                  <a:latin typeface="Times New Roman" pitchFamily="18" charset="0"/>
                </a:rPr>
                <a:t>Q1.2</a:t>
              </a:r>
            </a:p>
          </p:txBody>
        </p:sp>
        <p:sp>
          <p:nvSpPr>
            <p:cNvPr id="24619" name="Text Box 13"/>
            <p:cNvSpPr txBox="1">
              <a:spLocks noChangeArrowheads="1"/>
            </p:cNvSpPr>
            <p:nvPr/>
          </p:nvSpPr>
          <p:spPr bwMode="auto">
            <a:xfrm>
              <a:off x="4572" y="192"/>
              <a:ext cx="48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2200">
                  <a:latin typeface="Times New Roman" pitchFamily="18" charset="0"/>
                </a:rPr>
                <a:t>Q2.1</a:t>
              </a:r>
            </a:p>
          </p:txBody>
        </p:sp>
        <p:sp>
          <p:nvSpPr>
            <p:cNvPr id="24620" name="Text Box 14"/>
            <p:cNvSpPr txBox="1">
              <a:spLocks noChangeArrowheads="1"/>
            </p:cNvSpPr>
            <p:nvPr/>
          </p:nvSpPr>
          <p:spPr bwMode="auto">
            <a:xfrm>
              <a:off x="5124" y="192"/>
              <a:ext cx="48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2200">
                  <a:latin typeface="Times New Roman" pitchFamily="18" charset="0"/>
                </a:rPr>
                <a:t>Q2.2</a:t>
              </a:r>
            </a:p>
          </p:txBody>
        </p:sp>
      </p:grpSp>
      <p:sp>
        <p:nvSpPr>
          <p:cNvPr id="2458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55575"/>
            <a:ext cx="3683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200" u="sng"/>
              <a:t>Klausuren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11200" y="952500"/>
            <a:ext cx="9931400" cy="579438"/>
            <a:chOff x="336" y="600"/>
            <a:chExt cx="4692" cy="365"/>
          </a:xfrm>
        </p:grpSpPr>
        <p:sp>
          <p:nvSpPr>
            <p:cNvPr id="184337" name="AutoShape 17"/>
            <p:cNvSpPr>
              <a:spLocks noChangeArrowheads="1"/>
            </p:cNvSpPr>
            <p:nvPr/>
          </p:nvSpPr>
          <p:spPr bwMode="auto">
            <a:xfrm>
              <a:off x="336" y="612"/>
              <a:ext cx="4692" cy="324"/>
            </a:xfrm>
            <a:prstGeom prst="homePlate">
              <a:avLst>
                <a:gd name="adj" fmla="val 145619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4608" name="Text Box 18"/>
            <p:cNvSpPr txBox="1">
              <a:spLocks noChangeArrowheads="1"/>
            </p:cNvSpPr>
            <p:nvPr/>
          </p:nvSpPr>
          <p:spPr bwMode="auto">
            <a:xfrm>
              <a:off x="336" y="600"/>
              <a:ext cx="1476" cy="3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0">
                  <a:latin typeface="Times New Roman" pitchFamily="18" charset="0"/>
                </a:rPr>
                <a:t>Deutsch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11200" y="1562100"/>
            <a:ext cx="9906000" cy="579438"/>
            <a:chOff x="336" y="984"/>
            <a:chExt cx="4680" cy="365"/>
          </a:xfrm>
        </p:grpSpPr>
        <p:sp>
          <p:nvSpPr>
            <p:cNvPr id="184340" name="AutoShape 20"/>
            <p:cNvSpPr>
              <a:spLocks noChangeArrowheads="1"/>
            </p:cNvSpPr>
            <p:nvPr/>
          </p:nvSpPr>
          <p:spPr bwMode="auto">
            <a:xfrm>
              <a:off x="336" y="1008"/>
              <a:ext cx="4680" cy="324"/>
            </a:xfrm>
            <a:prstGeom prst="homePlate">
              <a:avLst>
                <a:gd name="adj" fmla="val 14524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4606" name="Text Box 21"/>
            <p:cNvSpPr txBox="1">
              <a:spLocks noChangeArrowheads="1"/>
            </p:cNvSpPr>
            <p:nvPr/>
          </p:nvSpPr>
          <p:spPr bwMode="auto">
            <a:xfrm>
              <a:off x="336" y="984"/>
              <a:ext cx="3048" cy="36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0" dirty="0">
                  <a:latin typeface="Times New Roman" pitchFamily="18" charset="0"/>
                </a:rPr>
                <a:t>Fortgeführte Fremdsprache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11200" y="2209800"/>
            <a:ext cx="9982200" cy="579438"/>
            <a:chOff x="336" y="1392"/>
            <a:chExt cx="4716" cy="365"/>
          </a:xfrm>
        </p:grpSpPr>
        <p:sp>
          <p:nvSpPr>
            <p:cNvPr id="184343" name="AutoShape 23"/>
            <p:cNvSpPr>
              <a:spLocks noChangeArrowheads="1"/>
            </p:cNvSpPr>
            <p:nvPr/>
          </p:nvSpPr>
          <p:spPr bwMode="auto">
            <a:xfrm>
              <a:off x="336" y="1404"/>
              <a:ext cx="4716" cy="324"/>
            </a:xfrm>
            <a:prstGeom prst="homePlate">
              <a:avLst>
                <a:gd name="adj" fmla="val 163123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4604" name="Text Box 24"/>
            <p:cNvSpPr txBox="1">
              <a:spLocks noChangeArrowheads="1"/>
            </p:cNvSpPr>
            <p:nvPr/>
          </p:nvSpPr>
          <p:spPr bwMode="auto">
            <a:xfrm>
              <a:off x="336" y="1392"/>
              <a:ext cx="3084" cy="3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0">
                  <a:latin typeface="Times New Roman" pitchFamily="18" charset="0"/>
                </a:rPr>
                <a:t>evtl. neue Fremdsprache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36600" y="2857500"/>
            <a:ext cx="6197600" cy="579438"/>
            <a:chOff x="348" y="1800"/>
            <a:chExt cx="2928" cy="365"/>
          </a:xfrm>
        </p:grpSpPr>
        <p:sp>
          <p:nvSpPr>
            <p:cNvPr id="184346" name="AutoShape 26"/>
            <p:cNvSpPr>
              <a:spLocks noChangeArrowheads="1"/>
            </p:cNvSpPr>
            <p:nvPr/>
          </p:nvSpPr>
          <p:spPr bwMode="auto">
            <a:xfrm>
              <a:off x="348" y="1800"/>
              <a:ext cx="2928" cy="324"/>
            </a:xfrm>
            <a:prstGeom prst="homePlate">
              <a:avLst>
                <a:gd name="adj" fmla="val 90872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4602" name="Text Box 27"/>
            <p:cNvSpPr txBox="1">
              <a:spLocks noChangeArrowheads="1"/>
            </p:cNvSpPr>
            <p:nvPr/>
          </p:nvSpPr>
          <p:spPr bwMode="auto">
            <a:xfrm>
              <a:off x="348" y="1800"/>
              <a:ext cx="2610" cy="3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0" dirty="0">
                  <a:latin typeface="Times New Roman"/>
                  <a:cs typeface="Times New Roman"/>
                </a:rPr>
                <a:t>Gesellschaftswissenschaft</a:t>
              </a:r>
              <a:endParaRPr lang="de-DE" altLang="de-DE" b="0" dirty="0">
                <a:latin typeface="Times New Roman" pitchFamily="18" charset="0"/>
                <a:cs typeface="Times New Roman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711200" y="3467100"/>
            <a:ext cx="9855200" cy="579438"/>
            <a:chOff x="336" y="2184"/>
            <a:chExt cx="4656" cy="365"/>
          </a:xfrm>
        </p:grpSpPr>
        <p:sp>
          <p:nvSpPr>
            <p:cNvPr id="184349" name="AutoShape 29"/>
            <p:cNvSpPr>
              <a:spLocks noChangeArrowheads="1"/>
            </p:cNvSpPr>
            <p:nvPr/>
          </p:nvSpPr>
          <p:spPr bwMode="auto">
            <a:xfrm>
              <a:off x="336" y="2196"/>
              <a:ext cx="4656" cy="324"/>
            </a:xfrm>
            <a:prstGeom prst="homePlate">
              <a:avLst>
                <a:gd name="adj" fmla="val 144502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4600" name="Text Box 30"/>
            <p:cNvSpPr txBox="1">
              <a:spLocks noChangeArrowheads="1"/>
            </p:cNvSpPr>
            <p:nvPr/>
          </p:nvSpPr>
          <p:spPr bwMode="auto">
            <a:xfrm>
              <a:off x="336" y="2184"/>
              <a:ext cx="2964" cy="3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0">
                  <a:latin typeface="Times New Roman" pitchFamily="18" charset="0"/>
                </a:rPr>
                <a:t>Mathematik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711200" y="4057650"/>
            <a:ext cx="6273800" cy="579438"/>
            <a:chOff x="336" y="2556"/>
            <a:chExt cx="2964" cy="365"/>
          </a:xfrm>
        </p:grpSpPr>
        <p:sp>
          <p:nvSpPr>
            <p:cNvPr id="184352" name="AutoShape 32"/>
            <p:cNvSpPr>
              <a:spLocks noChangeArrowheads="1"/>
            </p:cNvSpPr>
            <p:nvPr/>
          </p:nvSpPr>
          <p:spPr bwMode="auto">
            <a:xfrm>
              <a:off x="336" y="2592"/>
              <a:ext cx="2928" cy="324"/>
            </a:xfrm>
            <a:prstGeom prst="homePlate">
              <a:avLst>
                <a:gd name="adj" fmla="val 90872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4598" name="Text Box 33"/>
            <p:cNvSpPr txBox="1">
              <a:spLocks noChangeArrowheads="1"/>
            </p:cNvSpPr>
            <p:nvPr/>
          </p:nvSpPr>
          <p:spPr bwMode="auto">
            <a:xfrm>
              <a:off x="336" y="2556"/>
              <a:ext cx="2964" cy="3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0">
                  <a:latin typeface="Times New Roman" pitchFamily="18" charset="0"/>
                </a:rPr>
                <a:t>Naturwissenschaft</a:t>
              </a: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711200" y="4705350"/>
            <a:ext cx="9855200" cy="579438"/>
            <a:chOff x="336" y="2964"/>
            <a:chExt cx="4656" cy="365"/>
          </a:xfrm>
        </p:grpSpPr>
        <p:sp>
          <p:nvSpPr>
            <p:cNvPr id="184355" name="AutoShape 35"/>
            <p:cNvSpPr>
              <a:spLocks noChangeArrowheads="1"/>
            </p:cNvSpPr>
            <p:nvPr/>
          </p:nvSpPr>
          <p:spPr bwMode="auto">
            <a:xfrm>
              <a:off x="336" y="2988"/>
              <a:ext cx="4656" cy="324"/>
            </a:xfrm>
            <a:prstGeom prst="homePlate">
              <a:avLst>
                <a:gd name="adj" fmla="val 144502"/>
              </a:avLst>
            </a:prstGeom>
            <a:gradFill rotWithShape="0">
              <a:gsLst>
                <a:gs pos="0">
                  <a:srgbClr val="FF00FF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4596" name="Text Box 36"/>
            <p:cNvSpPr txBox="1">
              <a:spLocks noChangeArrowheads="1"/>
            </p:cNvSpPr>
            <p:nvPr/>
          </p:nvSpPr>
          <p:spPr bwMode="auto">
            <a:xfrm>
              <a:off x="336" y="2964"/>
              <a:ext cx="39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0">
                  <a:latin typeface="Times New Roman" pitchFamily="18" charset="0"/>
                </a:rPr>
                <a:t>zus. FRS </a:t>
              </a:r>
              <a:r>
                <a:rPr lang="de-DE" altLang="de-DE" sz="2600" b="0">
                  <a:latin typeface="Times New Roman" pitchFamily="18" charset="0"/>
                </a:rPr>
                <a:t>(ab EF.1)</a:t>
              </a:r>
              <a:r>
                <a:rPr lang="de-DE" altLang="de-DE" b="0">
                  <a:latin typeface="Times New Roman" pitchFamily="18" charset="0"/>
                </a:rPr>
                <a:t> o. NW </a:t>
              </a:r>
              <a:r>
                <a:rPr lang="de-DE" altLang="de-DE" sz="2600" b="0">
                  <a:latin typeface="Times New Roman" pitchFamily="18" charset="0"/>
                </a:rPr>
                <a:t>(erst ab Q1.1)</a:t>
              </a: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7213600" y="5562600"/>
            <a:ext cx="4622800" cy="598488"/>
            <a:chOff x="336" y="3456"/>
            <a:chExt cx="2280" cy="377"/>
          </a:xfrm>
        </p:grpSpPr>
        <p:sp>
          <p:nvSpPr>
            <p:cNvPr id="184358" name="AutoShape 38"/>
            <p:cNvSpPr>
              <a:spLocks noChangeArrowheads="1"/>
            </p:cNvSpPr>
            <p:nvPr/>
          </p:nvSpPr>
          <p:spPr bwMode="auto">
            <a:xfrm>
              <a:off x="336" y="3456"/>
              <a:ext cx="2280" cy="324"/>
            </a:xfrm>
            <a:prstGeom prst="homePlate">
              <a:avLst>
                <a:gd name="adj" fmla="val 7076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94" name="Text Box 39"/>
            <p:cNvSpPr txBox="1">
              <a:spLocks noChangeArrowheads="1"/>
            </p:cNvSpPr>
            <p:nvPr/>
          </p:nvSpPr>
          <p:spPr bwMode="auto">
            <a:xfrm>
              <a:off x="336" y="3468"/>
              <a:ext cx="2016" cy="3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b="0">
                  <a:latin typeface="Times New Roman" pitchFamily="18" charset="0"/>
                </a:rPr>
                <a:t>1. – 3. Abiturfach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7213600" y="6172201"/>
            <a:ext cx="3429000" cy="549275"/>
            <a:chOff x="276" y="3341"/>
            <a:chExt cx="1620" cy="346"/>
          </a:xfrm>
        </p:grpSpPr>
        <p:sp>
          <p:nvSpPr>
            <p:cNvPr id="184361" name="AutoShape 41"/>
            <p:cNvSpPr>
              <a:spLocks noChangeArrowheads="1"/>
            </p:cNvSpPr>
            <p:nvPr/>
          </p:nvSpPr>
          <p:spPr bwMode="auto">
            <a:xfrm>
              <a:off x="276" y="3341"/>
              <a:ext cx="1620" cy="324"/>
            </a:xfrm>
            <a:prstGeom prst="homePlate">
              <a:avLst>
                <a:gd name="adj" fmla="val 5027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92" name="Text Box 42"/>
            <p:cNvSpPr txBox="1">
              <a:spLocks noChangeArrowheads="1"/>
            </p:cNvSpPr>
            <p:nvPr/>
          </p:nvSpPr>
          <p:spPr bwMode="auto">
            <a:xfrm>
              <a:off x="276" y="3341"/>
              <a:ext cx="14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3000" b="0">
                  <a:latin typeface="Times New Roman" pitchFamily="18" charset="0"/>
                </a:rPr>
                <a:t>4. Abiturfach</a:t>
              </a:r>
            </a:p>
          </p:txBody>
        </p:sp>
      </p:grpSp>
      <p:sp>
        <p:nvSpPr>
          <p:cNvPr id="184363" name="Line 43"/>
          <p:cNvSpPr>
            <a:spLocks noChangeShapeType="1"/>
          </p:cNvSpPr>
          <p:nvPr/>
        </p:nvSpPr>
        <p:spPr bwMode="auto">
          <a:xfrm>
            <a:off x="7162800" y="3124200"/>
            <a:ext cx="4673600" cy="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016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1449207"/>
            <a:ext cx="10515600" cy="3405426"/>
          </a:xfrm>
        </p:spPr>
        <p:txBody>
          <a:bodyPr>
            <a:normAutofit fontScale="90000"/>
          </a:bodyPr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mdl. Kommunikationsprüfungen Spanisch </a:t>
            </a:r>
            <a:r>
              <a:rPr lang="de-DE" b="1" dirty="0" smtClean="0"/>
              <a:t>Q1.2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mdl. Kommunikationsprüfungen Englisch </a:t>
            </a:r>
            <a:r>
              <a:rPr lang="de-DE" b="1" dirty="0" smtClean="0"/>
              <a:t>Q2.1</a:t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mdl. Kommunikationsprüfungen Französisch Q2.1</a:t>
            </a:r>
            <a:r>
              <a:rPr lang="de-DE" b="1" dirty="0"/>
              <a:t/>
            </a:r>
            <a:br>
              <a:rPr lang="de-DE" b="1" dirty="0"/>
            </a:br>
            <a:endParaRPr lang="de-DE" b="1" dirty="0"/>
          </a:p>
        </p:txBody>
      </p:sp>
      <p:pic>
        <p:nvPicPr>
          <p:cNvPr id="5" name="Bild 4" descr="GymNorf_Farbschema_Sch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0" y="6133877"/>
            <a:ext cx="10078720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23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.1|1.2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6.|7.2|2.2|1.6|1.2|13.4|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Benutzerdefiniert</PresentationFormat>
  <Paragraphs>208</Paragraphs>
  <Slides>21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 Theme</vt:lpstr>
      <vt:lpstr>Information für Jgst. EF im Zusammenhang mit der Lk-Wahl und der Versetzung</vt:lpstr>
      <vt:lpstr>PowerPoint-Präsentation</vt:lpstr>
      <vt:lpstr>Versetzung in die Qualifikationsphase </vt:lpstr>
      <vt:lpstr>Versetzung in die Qualifikationsphase (3)</vt:lpstr>
      <vt:lpstr>Qualifikationsphase Kurzübersicht: </vt:lpstr>
      <vt:lpstr>PowerPoint-Präsentation</vt:lpstr>
      <vt:lpstr>Pflichtkurse in der Qualifikationsphase</vt:lpstr>
      <vt:lpstr>Klausuren</vt:lpstr>
      <vt:lpstr> mdl. Kommunikationsprüfungen Spanisch Q1.2  mdl. Kommunikationsprüfungen Englisch Q2.1  mdl. Kommunikationsprüfungen Französisch Q2.1 </vt:lpstr>
      <vt:lpstr>Das Kurssystem</vt:lpstr>
      <vt:lpstr>PowerPoint-Präsentation</vt:lpstr>
      <vt:lpstr>Konsequenzen der Wahlbedingungen für die Abiturfächer (2 Fächer aus D, M, FS)</vt:lpstr>
      <vt:lpstr>PowerPoint-Präsentation</vt:lpstr>
      <vt:lpstr>Notenpunkte</vt:lpstr>
      <vt:lpstr>Fehlen bei Klausuren:</vt:lpstr>
      <vt:lpstr>Wiederholung und Rückgang</vt:lpstr>
      <vt:lpstr>Facharbeit &amp; Projektkurs</vt:lpstr>
      <vt:lpstr>Besondere Lernleistung</vt:lpstr>
      <vt:lpstr>Fachhochschulreife</vt:lpstr>
      <vt:lpstr>Sonstiges</vt:lpstr>
      <vt:lpstr>Vielen Dank 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AMaedler</dc:creator>
  <cp:lastModifiedBy>Christine Köhler</cp:lastModifiedBy>
  <cp:revision>132</cp:revision>
  <cp:lastPrinted>2019-04-29T16:21:37Z</cp:lastPrinted>
  <dcterms:created xsi:type="dcterms:W3CDTF">2015-02-04T20:18:03Z</dcterms:created>
  <dcterms:modified xsi:type="dcterms:W3CDTF">2022-03-23T14:11:11Z</dcterms:modified>
</cp:coreProperties>
</file>