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1" name="Shape 12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1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pic>
        <p:nvPicPr>
          <p:cNvPr id="13" name="Grafik 6" descr="Grafik 6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Grafik 7" descr="Grafik 7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95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96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eltext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04" name="Textebene 1…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0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eltext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13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525964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1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3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el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3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3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1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el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0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51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6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75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6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85" name="Bildplatzhalter 2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6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8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youtu.be/qRRkwDja4O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el 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Wie schreibe ich eine Facharbeit </a:t>
            </a:r>
          </a:p>
        </p:txBody>
      </p:sp>
      <p:sp>
        <p:nvSpPr>
          <p:cNvPr id="124" name="Untertitel 2"/>
          <p:cNvSpPr txBox="1">
            <a:spLocks noGrp="1"/>
          </p:cNvSpPr>
          <p:nvPr>
            <p:ph type="subTitle" sz="quarter" idx="1"/>
          </p:nvPr>
        </p:nvSpPr>
        <p:spPr>
          <a:xfrm>
            <a:off x="1524000" y="3602037"/>
            <a:ext cx="9144000" cy="1655762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t>Wie schreibt man eine Facharbeit</a:t>
            </a:r>
          </a:p>
        </p:txBody>
      </p:sp>
      <p:sp>
        <p:nvSpPr>
          <p:cNvPr id="165" name="Rectangle 3"/>
          <p:cNvSpPr txBox="1">
            <a:spLocks noGrp="1"/>
          </p:cNvSpPr>
          <p:nvPr>
            <p:ph type="body" idx="1"/>
          </p:nvPr>
        </p:nvSpPr>
        <p:spPr>
          <a:xfrm>
            <a:off x="1981200" y="1600200"/>
            <a:ext cx="8248650" cy="4421188"/>
          </a:xfrm>
          <a:prstGeom prst="rect">
            <a:avLst/>
          </a:prstGeom>
        </p:spPr>
        <p:txBody>
          <a:bodyPr/>
          <a:lstStyle/>
          <a:p>
            <a:pPr>
              <a:defRPr sz="3200"/>
            </a:pPr>
            <a:r>
              <a:t>Formatvorgaben:</a:t>
            </a:r>
          </a:p>
          <a:p>
            <a:pPr marL="685800" lvl="1" indent="-228600">
              <a:spcBef>
                <a:spcPts val="500"/>
              </a:spcBef>
            </a:pPr>
            <a:r>
              <a:t>Am einfachsten: Word-Dokument von der Schul-Homepage als Muster verwenden (Downloads: Handout Facharbeit)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Andere Textverarbeitungs-Software (Pages, Open Office, etc.) ebenfalls erlaubt </a:t>
            </a:r>
          </a:p>
          <a:p>
            <a:pPr marL="685800" lvl="1" indent="-228600">
              <a:spcBef>
                <a:spcPts val="500"/>
              </a:spcBef>
            </a:pPr>
            <a:r>
              <a:t>YouTube-Tutorials als Hilfe nutzen, z.B.: </a:t>
            </a:r>
            <a:r>
              <a:rPr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rPr>
              <a:t>https://youtu.be/qRRkwDja4O0</a:t>
            </a:r>
            <a:endParaRPr sz="2400"/>
          </a:p>
          <a:p>
            <a:pPr marL="228600" lvl="1" indent="228600">
              <a:spcBef>
                <a:spcPts val="500"/>
              </a:spcBef>
              <a:buSzTx/>
              <a:buNone/>
              <a:defRPr sz="2400"/>
            </a:pPr>
            <a:endParaRPr sz="2400"/>
          </a:p>
          <a:p>
            <a:pPr>
              <a:buSzTx/>
              <a:buNone/>
            </a:pPr>
            <a:r>
              <a:t>	</a:t>
            </a:r>
          </a:p>
        </p:txBody>
      </p:sp>
      <p:pic>
        <p:nvPicPr>
          <p:cNvPr id="166" name="Grafik 3" descr="Grafik 3"/>
          <p:cNvPicPr>
            <a:picLocks noChangeAspect="1"/>
          </p:cNvPicPr>
          <p:nvPr/>
        </p:nvPicPr>
        <p:blipFill>
          <a:blip r:embed="rId3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7" name="Grafik 4" descr="Grafik 4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t>Wie schreibt man eine Facharbeit</a:t>
            </a:r>
          </a:p>
        </p:txBody>
      </p:sp>
      <p:sp>
        <p:nvSpPr>
          <p:cNvPr id="170" name="Rectangle 3"/>
          <p:cNvSpPr txBox="1">
            <a:spLocks noGrp="1"/>
          </p:cNvSpPr>
          <p:nvPr>
            <p:ph type="body" idx="1"/>
          </p:nvPr>
        </p:nvSpPr>
        <p:spPr>
          <a:xfrm>
            <a:off x="1981200" y="1600201"/>
            <a:ext cx="7931150" cy="4525963"/>
          </a:xfrm>
          <a:prstGeom prst="rect">
            <a:avLst/>
          </a:prstGeom>
        </p:spPr>
        <p:txBody>
          <a:bodyPr/>
          <a:lstStyle/>
          <a:p>
            <a:pPr>
              <a:defRPr sz="3200"/>
            </a:pPr>
            <a:r>
              <a:t>Autokorrektur, Rechtschreibprüfung</a:t>
            </a:r>
          </a:p>
          <a:p>
            <a:pPr marL="685800" lvl="1" indent="-228600">
              <a:spcBef>
                <a:spcPts val="500"/>
              </a:spcBef>
            </a:pPr>
            <a:r>
              <a:t>Nutzen der automatischen Rechtschreibprüfung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Ersetzt </a:t>
            </a:r>
            <a:r>
              <a:rPr u="sng"/>
              <a:t>nicht</a:t>
            </a:r>
            <a:r>
              <a:t> das Gegenlesen der Arbeit durch eine weitere Person, die Rechtschreibung, Formatierung, etc. prüft.</a:t>
            </a:r>
          </a:p>
        </p:txBody>
      </p:sp>
      <p:pic>
        <p:nvPicPr>
          <p:cNvPr id="171" name="Grafik 3" descr="Grafik 3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Grafik 4" descr="Grafik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ectang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t>Wie schreibt man eine Facharbeit</a:t>
            </a:r>
          </a:p>
        </p:txBody>
      </p:sp>
      <p:sp>
        <p:nvSpPr>
          <p:cNvPr id="175" name="Rectangle 3"/>
          <p:cNvSpPr txBox="1">
            <a:spLocks noGrp="1"/>
          </p:cNvSpPr>
          <p:nvPr>
            <p:ph type="body" idx="1"/>
          </p:nvPr>
        </p:nvSpPr>
        <p:spPr>
          <a:xfrm>
            <a:off x="1981200" y="1600201"/>
            <a:ext cx="7931150" cy="4525963"/>
          </a:xfrm>
          <a:prstGeom prst="rect">
            <a:avLst/>
          </a:prstGeom>
        </p:spPr>
        <p:txBody>
          <a:bodyPr/>
          <a:lstStyle/>
          <a:p>
            <a:pPr>
              <a:defRPr sz="3200"/>
            </a:pPr>
            <a:r>
              <a:t>Themenfindung</a:t>
            </a:r>
          </a:p>
          <a:p>
            <a:pPr marL="685800" lvl="1" indent="-228600">
              <a:spcBef>
                <a:spcPts val="500"/>
              </a:spcBef>
            </a:pPr>
            <a:r>
              <a:t>In </a:t>
            </a:r>
            <a:r>
              <a:rPr u="sng"/>
              <a:t>enger Absprache</a:t>
            </a:r>
            <a:r>
              <a:t> mit dem Fachlehrer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Konkrete Fragestellung bzw. Erkenntnisinteresse </a:t>
            </a:r>
            <a:r>
              <a:rPr u="sng"/>
              <a:t>muss</a:t>
            </a:r>
            <a:r>
              <a:t> vorliegen</a:t>
            </a:r>
          </a:p>
          <a:p>
            <a:pPr marL="685800" lvl="1" indent="-228600">
              <a:spcBef>
                <a:spcPts val="500"/>
              </a:spcBef>
            </a:pPr>
            <a:r>
              <a:t>Shakespeare, 2. Weltkrieg, Hip Hop, usw. sind </a:t>
            </a:r>
            <a:r>
              <a:rPr u="sng"/>
              <a:t>keine</a:t>
            </a:r>
            <a:r>
              <a:t> Themen, da zu allgemein</a:t>
            </a:r>
          </a:p>
        </p:txBody>
      </p:sp>
      <p:pic>
        <p:nvPicPr>
          <p:cNvPr id="176" name="Grafik 3" descr="Grafik 3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7" name="Grafik 4" descr="Grafik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t>Wie schreibt man eine Facharbeit</a:t>
            </a:r>
          </a:p>
        </p:txBody>
      </p:sp>
      <p:sp>
        <p:nvSpPr>
          <p:cNvPr id="180" name="Rectangle 3"/>
          <p:cNvSpPr txBox="1">
            <a:spLocks noGrp="1"/>
          </p:cNvSpPr>
          <p:nvPr>
            <p:ph type="body" idx="1"/>
          </p:nvPr>
        </p:nvSpPr>
        <p:spPr>
          <a:xfrm>
            <a:off x="1981200" y="1600200"/>
            <a:ext cx="8902700" cy="4781550"/>
          </a:xfrm>
          <a:prstGeom prst="rect">
            <a:avLst/>
          </a:prstGeom>
        </p:spPr>
        <p:txBody>
          <a:bodyPr/>
          <a:lstStyle/>
          <a:p>
            <a:pPr>
              <a:defRPr sz="3200"/>
            </a:pPr>
            <a:r>
              <a:rPr dirty="0" err="1"/>
              <a:t>Checkliste</a:t>
            </a:r>
            <a:endParaRPr dirty="0"/>
          </a:p>
          <a:p>
            <a:pPr marL="685800" lvl="1" indent="-228600">
              <a:spcBef>
                <a:spcPts val="500"/>
              </a:spcBef>
            </a:pPr>
            <a:r>
              <a:rPr dirty="0" err="1"/>
              <a:t>Absprache</a:t>
            </a:r>
            <a:r>
              <a:rPr dirty="0"/>
              <a:t> des </a:t>
            </a:r>
            <a:r>
              <a:rPr dirty="0" err="1"/>
              <a:t>Themas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</a:t>
            </a:r>
            <a:r>
              <a:rPr dirty="0" err="1"/>
              <a:t>dem</a:t>
            </a:r>
            <a:r>
              <a:rPr dirty="0"/>
              <a:t> </a:t>
            </a:r>
            <a:r>
              <a:rPr dirty="0" err="1"/>
              <a:t>Fachlehrer</a:t>
            </a:r>
            <a:r>
              <a:rPr dirty="0"/>
              <a:t> und </a:t>
            </a:r>
            <a:r>
              <a:rPr dirty="0" err="1"/>
              <a:t>schriftliches</a:t>
            </a:r>
            <a:r>
              <a:rPr dirty="0"/>
              <a:t> </a:t>
            </a:r>
            <a:r>
              <a:rPr dirty="0" err="1"/>
              <a:t>Einreichen</a:t>
            </a:r>
            <a:r>
              <a:rPr dirty="0"/>
              <a:t> </a:t>
            </a:r>
            <a:r>
              <a:rPr dirty="0" err="1"/>
              <a:t>bis</a:t>
            </a:r>
            <a:r>
              <a:rPr dirty="0"/>
              <a:t> </a:t>
            </a:r>
            <a:r>
              <a:rPr dirty="0" err="1"/>
              <a:t>zum</a:t>
            </a:r>
            <a:r>
              <a:rPr dirty="0"/>
              <a:t> </a:t>
            </a:r>
            <a:r>
              <a:rPr lang="de-DE" u="sng" dirty="0" smtClean="0"/>
              <a:t>16</a:t>
            </a:r>
            <a:r>
              <a:rPr u="sng" dirty="0" smtClean="0"/>
              <a:t>.12.</a:t>
            </a:r>
            <a:r>
              <a:rPr lang="de-DE" u="sng" dirty="0" smtClean="0"/>
              <a:t>20</a:t>
            </a:r>
            <a:endParaRPr sz="2400" dirty="0"/>
          </a:p>
          <a:p>
            <a:pPr marL="685800" lvl="1" indent="-228600">
              <a:spcBef>
                <a:spcPts val="500"/>
              </a:spcBef>
            </a:pPr>
            <a:r>
              <a:rPr dirty="0"/>
              <a:t>3 </a:t>
            </a:r>
            <a:r>
              <a:rPr u="sng" dirty="0" err="1"/>
              <a:t>verbindliche</a:t>
            </a:r>
            <a:r>
              <a:rPr dirty="0"/>
              <a:t> </a:t>
            </a:r>
            <a:r>
              <a:rPr dirty="0" err="1"/>
              <a:t>Termine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</a:t>
            </a:r>
            <a:r>
              <a:rPr dirty="0" err="1"/>
              <a:t>dem</a:t>
            </a:r>
            <a:r>
              <a:rPr dirty="0"/>
              <a:t> </a:t>
            </a:r>
            <a:r>
              <a:rPr dirty="0" err="1"/>
              <a:t>Fachlehrer</a:t>
            </a:r>
            <a:r>
              <a:rPr dirty="0"/>
              <a:t> (</a:t>
            </a:r>
            <a:r>
              <a:rPr u="sng" dirty="0" err="1"/>
              <a:t>unbedingt</a:t>
            </a:r>
            <a:r>
              <a:rPr dirty="0"/>
              <a:t> auf </a:t>
            </a:r>
            <a:r>
              <a:rPr dirty="0" err="1"/>
              <a:t>dem</a:t>
            </a:r>
            <a:r>
              <a:rPr dirty="0"/>
              <a:t> </a:t>
            </a:r>
            <a:r>
              <a:rPr dirty="0" err="1"/>
              <a:t>Protokollbogen</a:t>
            </a:r>
            <a:r>
              <a:rPr dirty="0"/>
              <a:t> </a:t>
            </a:r>
            <a:r>
              <a:rPr dirty="0" err="1"/>
              <a:t>dokumentieren</a:t>
            </a:r>
            <a:r>
              <a:rPr dirty="0"/>
              <a:t>!)</a:t>
            </a:r>
            <a:endParaRPr sz="2400" dirty="0"/>
          </a:p>
          <a:p>
            <a:pPr marL="685800" lvl="1" indent="-228600">
              <a:spcBef>
                <a:spcPts val="500"/>
              </a:spcBef>
            </a:pPr>
            <a:r>
              <a:rPr dirty="0" err="1"/>
              <a:t>Abgabe</a:t>
            </a:r>
            <a:r>
              <a:rPr dirty="0"/>
              <a:t> der </a:t>
            </a:r>
            <a:r>
              <a:rPr dirty="0" err="1"/>
              <a:t>Facharbeit</a:t>
            </a:r>
            <a:r>
              <a:rPr dirty="0"/>
              <a:t> </a:t>
            </a:r>
            <a:r>
              <a:rPr dirty="0" err="1"/>
              <a:t>bis</a:t>
            </a:r>
            <a:r>
              <a:rPr dirty="0"/>
              <a:t> </a:t>
            </a:r>
            <a:r>
              <a:rPr lang="de-DE" u="sng" dirty="0" smtClean="0"/>
              <a:t>08</a:t>
            </a:r>
            <a:r>
              <a:rPr u="sng" dirty="0" smtClean="0"/>
              <a:t>.</a:t>
            </a:r>
            <a:r>
              <a:rPr lang="de-DE" u="sng" dirty="0" smtClean="0"/>
              <a:t>0</a:t>
            </a:r>
            <a:r>
              <a:rPr u="sng" dirty="0" smtClean="0"/>
              <a:t>2.</a:t>
            </a:r>
            <a:r>
              <a:rPr lang="de-DE" u="sng" dirty="0" smtClean="0"/>
              <a:t>21</a:t>
            </a:r>
            <a:r>
              <a:rPr u="sng" dirty="0" smtClean="0"/>
              <a:t> </a:t>
            </a:r>
            <a:r>
              <a:rPr u="sng" dirty="0"/>
              <a:t>um 12 </a:t>
            </a:r>
            <a:r>
              <a:rPr u="sng" dirty="0" err="1"/>
              <a:t>Uhr</a:t>
            </a:r>
            <a:r>
              <a:rPr dirty="0"/>
              <a:t> (</a:t>
            </a:r>
            <a:r>
              <a:rPr dirty="0" err="1"/>
              <a:t>Ausschlussfrist</a:t>
            </a:r>
            <a:r>
              <a:rPr dirty="0"/>
              <a:t>, </a:t>
            </a:r>
            <a:r>
              <a:rPr dirty="0" err="1"/>
              <a:t>danach</a:t>
            </a:r>
            <a:r>
              <a:rPr dirty="0"/>
              <a:t> </a:t>
            </a:r>
            <a:r>
              <a:rPr dirty="0" err="1"/>
              <a:t>werden</a:t>
            </a:r>
            <a:r>
              <a:rPr dirty="0"/>
              <a:t> </a:t>
            </a:r>
            <a:r>
              <a:rPr u="sng" dirty="0" err="1"/>
              <a:t>keine</a:t>
            </a:r>
            <a:r>
              <a:rPr dirty="0"/>
              <a:t> </a:t>
            </a:r>
            <a:r>
              <a:rPr dirty="0" err="1"/>
              <a:t>Arbeiten</a:t>
            </a:r>
            <a:r>
              <a:rPr dirty="0"/>
              <a:t> </a:t>
            </a:r>
            <a:r>
              <a:rPr dirty="0" err="1"/>
              <a:t>mehr</a:t>
            </a:r>
            <a:r>
              <a:rPr dirty="0"/>
              <a:t> </a:t>
            </a:r>
            <a:r>
              <a:rPr dirty="0" err="1"/>
              <a:t>angenommen</a:t>
            </a:r>
            <a:r>
              <a:rPr dirty="0"/>
              <a:t>, </a:t>
            </a:r>
            <a:r>
              <a:rPr dirty="0" err="1"/>
              <a:t>Bewertung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der Note 6)</a:t>
            </a:r>
            <a:endParaRPr sz="2400" dirty="0"/>
          </a:p>
          <a:p>
            <a:pPr marL="685800" lvl="1" indent="-228600">
              <a:spcBef>
                <a:spcPts val="500"/>
              </a:spcBef>
            </a:pPr>
            <a:r>
              <a:rPr dirty="0"/>
              <a:t>Die </a:t>
            </a:r>
            <a:r>
              <a:rPr dirty="0" err="1"/>
              <a:t>Abgabe</a:t>
            </a:r>
            <a:r>
              <a:rPr dirty="0"/>
              <a:t> </a:t>
            </a:r>
            <a:r>
              <a:rPr dirty="0" err="1"/>
              <a:t>einer</a:t>
            </a:r>
            <a:r>
              <a:rPr dirty="0"/>
              <a:t> </a:t>
            </a:r>
            <a:r>
              <a:rPr dirty="0" err="1"/>
              <a:t>digitalen</a:t>
            </a:r>
            <a:r>
              <a:rPr dirty="0"/>
              <a:t> Version </a:t>
            </a:r>
            <a:r>
              <a:rPr dirty="0" err="1"/>
              <a:t>ist</a:t>
            </a:r>
            <a:r>
              <a:rPr dirty="0"/>
              <a:t> </a:t>
            </a:r>
            <a:r>
              <a:rPr dirty="0" err="1"/>
              <a:t>Pflicht</a:t>
            </a:r>
            <a:r>
              <a:rPr dirty="0"/>
              <a:t>, Format: Word, Pages, </a:t>
            </a:r>
            <a:r>
              <a:rPr dirty="0" err="1"/>
              <a:t>usw</a:t>
            </a:r>
            <a:r>
              <a:rPr dirty="0"/>
              <a:t>. - </a:t>
            </a:r>
            <a:r>
              <a:rPr u="sng" dirty="0" err="1"/>
              <a:t>nicht</a:t>
            </a:r>
            <a:r>
              <a:rPr dirty="0"/>
              <a:t> PDF!</a:t>
            </a:r>
          </a:p>
        </p:txBody>
      </p:sp>
      <p:pic>
        <p:nvPicPr>
          <p:cNvPr id="181" name="Grafik 3" descr="Grafik 3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Grafik 4" descr="Grafik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8589" y="55780"/>
            <a:ext cx="4573763" cy="680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357690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4"/>
          <p:cNvSpPr txBox="1">
            <a:spLocks noGrp="1"/>
          </p:cNvSpPr>
          <p:nvPr>
            <p:ph type="body" sz="half" idx="1"/>
          </p:nvPr>
        </p:nvSpPr>
        <p:spPr>
          <a:xfrm>
            <a:off x="4076700" y="465138"/>
            <a:ext cx="4038600" cy="4525963"/>
          </a:xfrm>
          <a:prstGeom prst="rect">
            <a:avLst/>
          </a:prstGeom>
        </p:spPr>
        <p:txBody>
          <a:bodyPr/>
          <a:lstStyle/>
          <a:p>
            <a:pPr>
              <a:buSzTx/>
              <a:buNone/>
              <a:defRPr sz="3000"/>
            </a:pPr>
            <a:endParaRPr/>
          </a:p>
          <a:p>
            <a:pPr algn="ctr">
              <a:buSzTx/>
              <a:buNone/>
              <a:defRPr sz="8000"/>
            </a:pPr>
            <a:r>
              <a:t>Viel Erfolg!</a:t>
            </a:r>
          </a:p>
        </p:txBody>
      </p:sp>
      <p:pic>
        <p:nvPicPr>
          <p:cNvPr id="185" name="Grafik 2" descr="Grafik 2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6" name="Grafik 3" descr="Grafik 3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56875" y="205740"/>
            <a:ext cx="1441450" cy="817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7" name="Grafik 1" descr="Grafik 1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4968875" y="3441651"/>
            <a:ext cx="2486025" cy="242008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ectangle 4"/>
          <p:cNvSpPr txBox="1"/>
          <p:nvPr/>
        </p:nvSpPr>
        <p:spPr>
          <a:xfrm>
            <a:off x="838200" y="8096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 algn="ctr" defTabSz="832104">
              <a:lnSpc>
                <a:spcPct val="90000"/>
              </a:lnSpc>
              <a:defRPr sz="5460"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t>Wie schreibt man eine Facharbeit</a:t>
            </a:r>
          </a:p>
        </p:txBody>
      </p:sp>
      <p:sp>
        <p:nvSpPr>
          <p:cNvPr id="127" name="Text Box 3"/>
          <p:cNvSpPr txBox="1"/>
          <p:nvPr/>
        </p:nvSpPr>
        <p:spPr>
          <a:xfrm>
            <a:off x="2244725" y="2370139"/>
            <a:ext cx="7702550" cy="2377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 defTabSz="476250">
              <a:defRPr sz="4000" b="1">
                <a:latin typeface="Garamond"/>
                <a:ea typeface="Garamond"/>
                <a:cs typeface="Garamond"/>
                <a:sym typeface="Garamond"/>
              </a:defRPr>
            </a:pPr>
            <a:r>
              <a:t>Gliederung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defTabSz="476250">
              <a:defRPr sz="4000">
                <a:latin typeface="Garamond"/>
                <a:ea typeface="Garamond"/>
                <a:cs typeface="Garamond"/>
                <a:sym typeface="Garamond"/>
              </a:defRPr>
            </a:pPr>
            <a:r>
              <a:t>1.	Formale Vorgaben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defTabSz="476250">
              <a:defRPr sz="4000">
                <a:latin typeface="Garamond"/>
                <a:ea typeface="Garamond"/>
                <a:cs typeface="Garamond"/>
                <a:sym typeface="Garamond"/>
              </a:defRPr>
            </a:pPr>
            <a:r>
              <a:t>2.	Rechtliche Aspekte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457200" indent="-457200" defTabSz="476250">
              <a:defRPr sz="4000">
                <a:latin typeface="Garamond"/>
                <a:ea typeface="Garamond"/>
                <a:cs typeface="Garamond"/>
                <a:sym typeface="Garamond"/>
              </a:defRPr>
            </a:pPr>
            <a:r>
              <a:t>3. Terminvorgaben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t>Wie schreibt man eine Facharbeit</a:t>
            </a:r>
          </a:p>
        </p:txBody>
      </p:sp>
      <p:sp>
        <p:nvSpPr>
          <p:cNvPr id="130" name="Rectangle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3200"/>
            </a:pPr>
            <a:r>
              <a:t>Länge: 10 </a:t>
            </a:r>
            <a:r>
              <a:rPr u="sng"/>
              <a:t>reine</a:t>
            </a:r>
            <a:r>
              <a:t> Textseiten, </a:t>
            </a:r>
            <a:r>
              <a:rPr u="sng"/>
              <a:t>hinzu</a:t>
            </a:r>
            <a:r>
              <a:t> kommen:</a:t>
            </a:r>
          </a:p>
          <a:p>
            <a:pPr marL="685800" lvl="1" indent="-228600">
              <a:spcBef>
                <a:spcPts val="500"/>
              </a:spcBef>
            </a:pPr>
            <a:r>
              <a:t>Deckblatt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Inhaltsverzeichnis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Literaturverzeichnis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Ggf. Anhang mit Tabellen, Karten, Datenträgern etc.</a:t>
            </a:r>
            <a:endParaRPr sz="2400"/>
          </a:p>
          <a:p>
            <a:pPr marL="677635" lvl="1" indent="-220435">
              <a:spcBef>
                <a:spcPts val="500"/>
              </a:spcBef>
              <a:defRPr sz="2700"/>
            </a:pPr>
            <a:r>
              <a:t>Eigenständigkeitserklärung</a:t>
            </a:r>
          </a:p>
          <a:p>
            <a:pPr marL="677635" lvl="1" indent="-220435">
              <a:spcBef>
                <a:spcPts val="500"/>
              </a:spcBef>
              <a:defRPr sz="2700"/>
            </a:pPr>
            <a:r>
              <a:t>Protokollbogen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Fotos zählen </a:t>
            </a:r>
            <a:r>
              <a:rPr u="sng"/>
              <a:t>nicht</a:t>
            </a:r>
            <a:r>
              <a:t> zu den reinen Textseiten!</a:t>
            </a:r>
          </a:p>
        </p:txBody>
      </p:sp>
      <p:pic>
        <p:nvPicPr>
          <p:cNvPr id="131" name="Grafik 3" descr="Grafik 3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Grafik 4" descr="Grafik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Wie schreibt man eine Facharbeit</a:t>
            </a:r>
          </a:p>
        </p:txBody>
      </p:sp>
      <p:sp>
        <p:nvSpPr>
          <p:cNvPr id="135" name="Rectangle 3"/>
          <p:cNvSpPr txBox="1">
            <a:spLocks noGrp="1"/>
          </p:cNvSpPr>
          <p:nvPr>
            <p:ph type="body" idx="1"/>
          </p:nvPr>
        </p:nvSpPr>
        <p:spPr>
          <a:xfrm>
            <a:off x="1981200" y="1600200"/>
            <a:ext cx="8229600" cy="478155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 sz="3200"/>
            </a:pPr>
            <a:r>
              <a:t>Gliederung</a:t>
            </a:r>
          </a:p>
          <a:p>
            <a:pPr marL="685800" lvl="1" indent="-228600">
              <a:spcBef>
                <a:spcPts val="500"/>
              </a:spcBef>
            </a:pPr>
            <a:r>
              <a:t>Deckblatt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Inhaltsverzeichnis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Textteil mit: </a:t>
            </a:r>
            <a:endParaRPr sz="2400"/>
          </a:p>
          <a:p>
            <a:pPr marL="1143000" lvl="2" indent="-228600">
              <a:spcBef>
                <a:spcPts val="500"/>
              </a:spcBef>
              <a:defRPr sz="2400"/>
            </a:pPr>
            <a:r>
              <a:t>Einleitung, Entwicklung der Fragestellung</a:t>
            </a:r>
            <a:endParaRPr sz="2000"/>
          </a:p>
          <a:p>
            <a:pPr marL="1143000" lvl="2" indent="-228600">
              <a:spcBef>
                <a:spcPts val="500"/>
              </a:spcBef>
              <a:defRPr sz="2400"/>
            </a:pPr>
            <a:r>
              <a:t>Hauptteil mit Untergliederung</a:t>
            </a:r>
            <a:endParaRPr sz="2000"/>
          </a:p>
          <a:p>
            <a:pPr marL="1143000" lvl="2" indent="-228600">
              <a:spcBef>
                <a:spcPts val="500"/>
              </a:spcBef>
              <a:defRPr sz="2400"/>
            </a:pPr>
            <a:r>
              <a:t>Schlussteil, Fazit</a:t>
            </a:r>
            <a:endParaRPr sz="2000"/>
          </a:p>
          <a:p>
            <a:pPr marL="685800" lvl="1" indent="-228600">
              <a:spcBef>
                <a:spcPts val="500"/>
              </a:spcBef>
            </a:pPr>
            <a:r>
              <a:t>Literaturverzeichnis</a:t>
            </a:r>
          </a:p>
          <a:p>
            <a:pPr marL="685800" lvl="1" indent="-228600">
              <a:spcBef>
                <a:spcPts val="500"/>
              </a:spcBef>
            </a:pPr>
            <a:r>
              <a:t>Anhang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Eigenständigkeitserklärung</a:t>
            </a:r>
          </a:p>
          <a:p>
            <a:pPr marL="685800" lvl="1" indent="-228600">
              <a:spcBef>
                <a:spcPts val="500"/>
              </a:spcBef>
            </a:pPr>
            <a:r>
              <a:t>Protokollbogen</a:t>
            </a:r>
          </a:p>
        </p:txBody>
      </p:sp>
      <p:pic>
        <p:nvPicPr>
          <p:cNvPr id="136" name="Grafik 3" descr="Grafik 3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Grafik 4" descr="Grafik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Wie schreibt man eine Facharbeit</a:t>
            </a:r>
          </a:p>
        </p:txBody>
      </p:sp>
      <p:sp>
        <p:nvSpPr>
          <p:cNvPr id="140" name="Rectangle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3200"/>
            </a:pPr>
            <a:r>
              <a:t>Nummerierung</a:t>
            </a:r>
          </a:p>
          <a:p>
            <a:pPr marL="685800" lvl="1" indent="-228600">
              <a:spcBef>
                <a:spcPts val="500"/>
              </a:spcBef>
            </a:pPr>
            <a:r>
              <a:t>Die Seitennummerierung beginnt mit dem Inhaltsverzeichnis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In die Seitenzählung einbezogen werden auch: </a:t>
            </a:r>
            <a:endParaRPr sz="2400"/>
          </a:p>
          <a:p>
            <a:pPr marL="1143000" lvl="2" indent="-228600">
              <a:spcBef>
                <a:spcPts val="500"/>
              </a:spcBef>
              <a:defRPr sz="2400"/>
            </a:pPr>
            <a:r>
              <a:t>Anhang</a:t>
            </a:r>
            <a:endParaRPr sz="2000"/>
          </a:p>
          <a:p>
            <a:pPr marL="1143000" lvl="2" indent="-228600">
              <a:spcBef>
                <a:spcPts val="500"/>
              </a:spcBef>
              <a:defRPr sz="2400"/>
            </a:pPr>
            <a:r>
              <a:t>Literaturverzeichnis </a:t>
            </a:r>
            <a:endParaRPr sz="2000"/>
          </a:p>
          <a:p>
            <a:pPr marL="1143000" lvl="2" indent="-228600">
              <a:spcBef>
                <a:spcPts val="500"/>
              </a:spcBef>
              <a:defRPr sz="2400"/>
            </a:pPr>
            <a:r>
              <a:t>Eigenständigkeitserkärung</a:t>
            </a:r>
          </a:p>
          <a:p>
            <a:pPr marL="1143000" lvl="2" indent="-228600">
              <a:spcBef>
                <a:spcPts val="500"/>
              </a:spcBef>
              <a:defRPr sz="2400"/>
            </a:pPr>
            <a:r>
              <a:t>Protokollbogen</a:t>
            </a:r>
          </a:p>
          <a:p>
            <a:pPr marL="685800" lvl="1" indent="-228600">
              <a:spcBef>
                <a:spcPts val="500"/>
              </a:spcBef>
            </a:pPr>
            <a:r>
              <a:t>Es gilt aber unverändert: 10 </a:t>
            </a:r>
            <a:r>
              <a:rPr u="sng"/>
              <a:t>reine</a:t>
            </a:r>
            <a:r>
              <a:t> Textseiten!</a:t>
            </a:r>
          </a:p>
        </p:txBody>
      </p:sp>
      <p:pic>
        <p:nvPicPr>
          <p:cNvPr id="141" name="Grafik 3" descr="Grafik 3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2" name="Grafik 4" descr="Grafik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Wie schreibt man eine Facharbeit </a:t>
            </a:r>
          </a:p>
        </p:txBody>
      </p:sp>
      <p:sp>
        <p:nvSpPr>
          <p:cNvPr id="145" name="Rectangle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3200"/>
            </a:pPr>
            <a:r>
              <a:t>Zitate</a:t>
            </a:r>
          </a:p>
          <a:p>
            <a:pPr marL="685800" lvl="1" indent="-228600">
              <a:spcBef>
                <a:spcPts val="500"/>
              </a:spcBef>
              <a:defRPr u="sng"/>
            </a:pPr>
            <a:r>
              <a:t>Jeder</a:t>
            </a:r>
            <a:r>
              <a:rPr u="none"/>
              <a:t> übernommene Gedanke (egal aus welcher Quelle) </a:t>
            </a:r>
            <a:r>
              <a:t>muss</a:t>
            </a:r>
            <a:r>
              <a:rPr u="none"/>
              <a:t> als Zitat („…“) oder Paraphrase (vgl.) kenntlich gemacht werden!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Andernfalls handelt es sich um ein Plagiat!</a:t>
            </a:r>
          </a:p>
          <a:p>
            <a:pPr marL="685800" lvl="1" indent="-228600">
              <a:spcBef>
                <a:spcPts val="500"/>
              </a:spcBef>
            </a:pPr>
            <a:r>
              <a:t>Referate oder Präsentationen sind </a:t>
            </a:r>
            <a:r>
              <a:rPr u="sng"/>
              <a:t>keine</a:t>
            </a:r>
            <a:r>
              <a:t> verlässliche Quellen</a:t>
            </a:r>
          </a:p>
          <a:p>
            <a:pPr marL="685800" lvl="1" indent="-228600">
              <a:spcBef>
                <a:spcPts val="500"/>
              </a:spcBef>
            </a:pPr>
            <a:r>
              <a:t>Qualität der Quellen prüfen und ggf. einordnen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Form des Zitierens ist mit dem Fachlehrer abzusprechen</a:t>
            </a:r>
          </a:p>
        </p:txBody>
      </p:sp>
      <p:pic>
        <p:nvPicPr>
          <p:cNvPr id="146" name="Grafik 3" descr="Grafik 3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7" name="Grafik 4" descr="Grafik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Wie schreibt man eine Facharbeit </a:t>
            </a:r>
          </a:p>
        </p:txBody>
      </p:sp>
      <p:sp>
        <p:nvSpPr>
          <p:cNvPr id="150" name="Rectangle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SzTx/>
              <a:buNone/>
              <a:defRPr sz="3200" b="1"/>
            </a:pPr>
            <a:r>
              <a:t>Rechtliche Aspekte:</a:t>
            </a:r>
          </a:p>
          <a:p>
            <a:pPr>
              <a:spcBef>
                <a:spcPts val="0"/>
              </a:spcBef>
              <a:buSzTx/>
              <a:buNone/>
              <a:defRPr sz="3200"/>
            </a:pPr>
            <a:r>
              <a:t>	Oberstes Gesetz bei der Abfassung einer wissenschaftlichen Arbeit ist die </a:t>
            </a:r>
            <a:r>
              <a:rPr u="sng"/>
              <a:t>korrekte</a:t>
            </a:r>
            <a:r>
              <a:t> Quellenangabe. Die Übernahme fremden Gedankengutes </a:t>
            </a:r>
            <a:r>
              <a:rPr u="sng"/>
              <a:t>ohne</a:t>
            </a:r>
            <a:r>
              <a:t> entsprechendes Zitat führt automatisch zur </a:t>
            </a:r>
            <a:r>
              <a:rPr u="sng"/>
              <a:t>Nicht-Anerkennung</a:t>
            </a:r>
            <a:r>
              <a:t> der Arbeit bzw. zur Bewertung mit der Note 6.</a:t>
            </a:r>
          </a:p>
        </p:txBody>
      </p:sp>
      <p:pic>
        <p:nvPicPr>
          <p:cNvPr id="151" name="Grafik 3" descr="Grafik 3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Grafik 4" descr="Grafik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Rectang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Wie schreibt man eine Facharbeit </a:t>
            </a:r>
          </a:p>
        </p:txBody>
      </p:sp>
      <p:sp>
        <p:nvSpPr>
          <p:cNvPr id="155" name="Rectangle 3"/>
          <p:cNvSpPr txBox="1">
            <a:spLocks noGrp="1"/>
          </p:cNvSpPr>
          <p:nvPr>
            <p:ph type="body" idx="1"/>
          </p:nvPr>
        </p:nvSpPr>
        <p:spPr>
          <a:xfrm>
            <a:off x="1992313" y="1628775"/>
            <a:ext cx="8229601" cy="4525964"/>
          </a:xfrm>
          <a:prstGeom prst="rect">
            <a:avLst/>
          </a:prstGeom>
        </p:spPr>
        <p:txBody>
          <a:bodyPr/>
          <a:lstStyle/>
          <a:p>
            <a:pPr marL="226313" indent="-226313" defTabSz="905255">
              <a:lnSpc>
                <a:spcPct val="80000"/>
              </a:lnSpc>
              <a:spcBef>
                <a:spcPts val="900"/>
              </a:spcBef>
              <a:buSzTx/>
              <a:buNone/>
              <a:defRPr sz="2772" b="1"/>
            </a:pPr>
            <a:r>
              <a:t>Rechtliche Aspekte:</a:t>
            </a:r>
          </a:p>
          <a:p>
            <a:pPr marL="226313" indent="-226313" defTabSz="905255">
              <a:lnSpc>
                <a:spcPct val="80000"/>
              </a:lnSpc>
              <a:spcBef>
                <a:spcPts val="900"/>
              </a:spcBef>
              <a:buSzTx/>
              <a:buNone/>
              <a:defRPr sz="2772" b="1"/>
            </a:pPr>
            <a:r>
              <a:t>Erklärung auf der letzten Seite</a:t>
            </a:r>
            <a:r>
              <a:rPr sz="1979"/>
              <a:t> </a:t>
            </a:r>
          </a:p>
          <a:p>
            <a:pPr marL="226313" indent="-226313" defTabSz="905255">
              <a:lnSpc>
                <a:spcPct val="80000"/>
              </a:lnSpc>
              <a:spcBef>
                <a:spcPts val="900"/>
              </a:spcBef>
              <a:buSzTx/>
              <a:buNone/>
              <a:defRPr sz="1979" b="1"/>
            </a:pPr>
            <a:endParaRPr sz="1979"/>
          </a:p>
          <a:p>
            <a:pPr marL="226313" indent="-226313" defTabSz="905255">
              <a:lnSpc>
                <a:spcPct val="80000"/>
              </a:lnSpc>
              <a:spcBef>
                <a:spcPts val="900"/>
              </a:spcBef>
              <a:buSzTx/>
              <a:buNone/>
              <a:defRPr sz="1979" b="1"/>
            </a:pPr>
            <a:r>
              <a:t>	Eigenständigkeitserklärung:</a:t>
            </a:r>
          </a:p>
          <a:p>
            <a:pPr marL="226313" indent="-226313" defTabSz="905255">
              <a:lnSpc>
                <a:spcPct val="80000"/>
              </a:lnSpc>
              <a:spcBef>
                <a:spcPts val="900"/>
              </a:spcBef>
              <a:buSzTx/>
              <a:buNone/>
              <a:defRPr sz="1979"/>
            </a:pPr>
            <a:r>
              <a:t>	Hiermit erkläre ich, dass ich die vorliegende Arbeit selbstständig verfasst und keine anderen als die im Literaturverzeichnis angegebenen Hilfsmittel verwendet habe.</a:t>
            </a:r>
          </a:p>
          <a:p>
            <a:pPr marL="226313" indent="-226313" defTabSz="905255">
              <a:lnSpc>
                <a:spcPct val="80000"/>
              </a:lnSpc>
              <a:spcBef>
                <a:spcPts val="900"/>
              </a:spcBef>
              <a:buSzTx/>
              <a:buNone/>
              <a:defRPr sz="1979"/>
            </a:pPr>
            <a:r>
              <a:t>	Insbesondere versichere ich, dass ich alle wörtlichen und sinngemäßen Übernahmen aus anderen Werken als solche kenntlich gemacht habe.</a:t>
            </a:r>
          </a:p>
          <a:p>
            <a:pPr marL="226313" indent="-226313" defTabSz="905255">
              <a:lnSpc>
                <a:spcPct val="80000"/>
              </a:lnSpc>
              <a:spcBef>
                <a:spcPts val="900"/>
              </a:spcBef>
              <a:buSzTx/>
              <a:buNone/>
              <a:defRPr sz="1979"/>
            </a:pPr>
            <a:endParaRPr/>
          </a:p>
          <a:p>
            <a:pPr marL="226313" indent="-226313" defTabSz="905255">
              <a:lnSpc>
                <a:spcPct val="80000"/>
              </a:lnSpc>
              <a:spcBef>
                <a:spcPts val="900"/>
              </a:spcBef>
              <a:buSzTx/>
              <a:buNone/>
              <a:defRPr sz="1979"/>
            </a:pPr>
            <a:r>
              <a:t>---------------------, den  ------------------------      ------------------------------            </a:t>
            </a:r>
          </a:p>
          <a:p>
            <a:pPr marL="226313" indent="-226313" defTabSz="905255">
              <a:lnSpc>
                <a:spcPct val="80000"/>
              </a:lnSpc>
              <a:spcBef>
                <a:spcPts val="900"/>
              </a:spcBef>
              <a:buSzTx/>
              <a:buNone/>
              <a:defRPr sz="1979"/>
            </a:pPr>
            <a:r>
              <a:t>(Ort)                                      (Datum)                             (Unterschrift)</a:t>
            </a:r>
          </a:p>
        </p:txBody>
      </p:sp>
      <p:pic>
        <p:nvPicPr>
          <p:cNvPr id="156" name="Grafik 3" descr="Grafik 3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Grafik 4" descr="Grafik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t>Wie schreibt man eine Facharbeit</a:t>
            </a:r>
          </a:p>
        </p:txBody>
      </p:sp>
      <p:sp>
        <p:nvSpPr>
          <p:cNvPr id="160" name="Rectangle 3"/>
          <p:cNvSpPr txBox="1">
            <a:spLocks noGrp="1"/>
          </p:cNvSpPr>
          <p:nvPr>
            <p:ph type="body" idx="1"/>
          </p:nvPr>
        </p:nvSpPr>
        <p:spPr>
          <a:xfrm>
            <a:off x="1981200" y="1600200"/>
            <a:ext cx="8248650" cy="4421188"/>
          </a:xfrm>
          <a:prstGeom prst="rect">
            <a:avLst/>
          </a:prstGeom>
        </p:spPr>
        <p:txBody>
          <a:bodyPr/>
          <a:lstStyle/>
          <a:p>
            <a:pPr>
              <a:defRPr sz="3200"/>
            </a:pPr>
            <a:r>
              <a:t>Formatvorgaben:</a:t>
            </a:r>
          </a:p>
          <a:p>
            <a:pPr marL="685800" lvl="1" indent="-228600">
              <a:spcBef>
                <a:spcPts val="500"/>
              </a:spcBef>
            </a:pPr>
            <a:r>
              <a:t>Zeilenabstand: 1,5-fach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Ränder: Oben 2,5 cm, Unten 2 cm, Links 2,5 cm, Rechts 5 cm (Korrekturrand!)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Schriftart: </a:t>
            </a:r>
            <a:r>
              <a:rPr>
                <a:latin typeface="Arial"/>
                <a:ea typeface="Arial"/>
                <a:cs typeface="Arial"/>
                <a:sym typeface="Arial"/>
              </a:rPr>
              <a:t>Arial</a:t>
            </a:r>
            <a:r>
              <a:t> oder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Times New Roman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Schriftgröße: 11 (Arial) bzw. 12 (Times New Roman)</a:t>
            </a: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Überschrift: 14 (ggf. </a:t>
            </a:r>
            <a:r>
              <a:rPr b="1"/>
              <a:t>fett</a:t>
            </a:r>
            <a:r>
              <a:t> oder </a:t>
            </a:r>
            <a:r>
              <a:rPr i="1"/>
              <a:t>kursiv</a:t>
            </a:r>
            <a:r>
              <a:t>)</a:t>
            </a:r>
            <a:endParaRPr sz="2400"/>
          </a:p>
          <a:p>
            <a:pPr marL="228600" lvl="1" indent="228600">
              <a:spcBef>
                <a:spcPts val="500"/>
              </a:spcBef>
              <a:buSzTx/>
              <a:buNone/>
            </a:pPr>
            <a:endParaRPr sz="2400"/>
          </a:p>
          <a:p>
            <a:pPr>
              <a:buSzTx/>
              <a:buNone/>
            </a:pPr>
            <a:r>
              <a:t>	</a:t>
            </a:r>
          </a:p>
        </p:txBody>
      </p:sp>
      <p:pic>
        <p:nvPicPr>
          <p:cNvPr id="161" name="Grafik 3" descr="Grafik 3"/>
          <p:cNvPicPr>
            <a:picLocks noChangeAspect="1"/>
          </p:cNvPicPr>
          <p:nvPr/>
        </p:nvPicPr>
        <p:blipFill>
          <a:blip r:embed="rId2" cstate="print">
            <a:extLst/>
          </a:blip>
          <a:srcRect t="85338"/>
          <a:stretch>
            <a:fillRect/>
          </a:stretch>
        </p:blipFill>
        <p:spPr>
          <a:xfrm>
            <a:off x="30040" y="6350001"/>
            <a:ext cx="12161960" cy="50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Grafik 4" descr="Grafik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569575" y="167639"/>
            <a:ext cx="1441450" cy="8172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signSchule">
  <a:themeElements>
    <a:clrScheme name="DesignSchul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DesignSchul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DesignSch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signSchule">
  <a:themeElements>
    <a:clrScheme name="DesignSchul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DesignSchul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DesignSch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448</Words>
  <Application>Microsoft Office PowerPoint</Application>
  <PresentationFormat>Benutzerdefiniert</PresentationFormat>
  <Paragraphs>89</Paragraphs>
  <Slides>15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DesignSchule</vt:lpstr>
      <vt:lpstr>Wie schreibe ich eine Facharbeit </vt:lpstr>
      <vt:lpstr>Folie 2</vt:lpstr>
      <vt:lpstr>Wie schreibt man eine Facharbeit</vt:lpstr>
      <vt:lpstr>Wie schreibt man eine Facharbeit</vt:lpstr>
      <vt:lpstr>Wie schreibt man eine Facharbeit</vt:lpstr>
      <vt:lpstr>Wie schreibt man eine Facharbeit </vt:lpstr>
      <vt:lpstr>Wie schreibt man eine Facharbeit </vt:lpstr>
      <vt:lpstr>Wie schreibt man eine Facharbeit </vt:lpstr>
      <vt:lpstr>Wie schreibt man eine Facharbeit</vt:lpstr>
      <vt:lpstr>Wie schreibt man eine Facharbeit</vt:lpstr>
      <vt:lpstr>Wie schreibt man eine Facharbeit</vt:lpstr>
      <vt:lpstr>Wie schreibt man eine Facharbeit</vt:lpstr>
      <vt:lpstr>Wie schreibt man eine Facharbeit</vt:lpstr>
      <vt:lpstr>Folie 14</vt:lpstr>
      <vt:lpstr>Folie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schreibe ich eine Facharbeit</dc:title>
  <dc:creator>Koc, Ercan</dc:creator>
  <cp:lastModifiedBy>derNeuePC</cp:lastModifiedBy>
  <cp:revision>2</cp:revision>
  <dcterms:modified xsi:type="dcterms:W3CDTF">2020-11-16T18:47:22Z</dcterms:modified>
</cp:coreProperties>
</file>