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pic>
        <p:nvPicPr>
          <p:cNvPr id="13" name="Grafik 6" descr="Grafik 6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Grafik 7" descr="Grafik 7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5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el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" name="Textebene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1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3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1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5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5" name="Bildplatzhalt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qRRkwDja4O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schreibe ich eine Facharbeit </a:t>
            </a:r>
          </a:p>
        </p:txBody>
      </p:sp>
      <p:sp>
        <p:nvSpPr>
          <p:cNvPr id="124" name="Untertitel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65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48650" cy="4421188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Formatvorgaben:</a:t>
            </a:r>
          </a:p>
          <a:p>
            <a:pPr marL="685800" lvl="1" indent="-228600">
              <a:spcBef>
                <a:spcPts val="500"/>
              </a:spcBef>
            </a:pPr>
            <a:r>
              <a:t>Am einfachsten: Word-Dokument von der Schul-Homepage als Muster verwenden (Downloads: Handout Facharbeit)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Andere Textverarbeitungs-Software (Pages, Open Office, etc.) ebenfalls erlaubt </a:t>
            </a:r>
          </a:p>
          <a:p>
            <a:pPr marL="685800" lvl="1" indent="-228600">
              <a:spcBef>
                <a:spcPts val="500"/>
              </a:spcBef>
            </a:pPr>
            <a:r>
              <a:t>YouTube-Tutorials als Hilfe nutzen, z.B.: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https://youtu.be/qRRkwDja4O0</a:t>
            </a:r>
            <a:endParaRPr sz="2400"/>
          </a:p>
          <a:p>
            <a:pPr marL="228600" lvl="1" indent="228600">
              <a:spcBef>
                <a:spcPts val="500"/>
              </a:spcBef>
              <a:buSzTx/>
              <a:buNone/>
              <a:defRPr sz="2400"/>
            </a:pPr>
            <a:endParaRPr sz="2400"/>
          </a:p>
          <a:p>
            <a:pPr>
              <a:buSzTx/>
              <a:buNone/>
            </a:pPr>
            <a:r>
              <a:t>	</a:t>
            </a:r>
          </a:p>
        </p:txBody>
      </p:sp>
      <p:pic>
        <p:nvPicPr>
          <p:cNvPr id="166" name="Grafik 3" descr="Grafik 3"/>
          <p:cNvPicPr>
            <a:picLocks noChangeAspect="1"/>
          </p:cNvPicPr>
          <p:nvPr/>
        </p:nvPicPr>
        <p:blipFill>
          <a:blip r:embed="rId3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Grafik 4" descr="Grafik 4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70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7931150" cy="4525963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Autokorrektur, Rechtschreibprüfung</a:t>
            </a:r>
          </a:p>
          <a:p>
            <a:pPr marL="685800" lvl="1" indent="-228600">
              <a:spcBef>
                <a:spcPts val="500"/>
              </a:spcBef>
            </a:pPr>
            <a:r>
              <a:t>Nutzen der automatischen Rechtschreibprüfung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Ersetzt </a:t>
            </a:r>
            <a:r>
              <a:rPr u="sng"/>
              <a:t>nicht</a:t>
            </a:r>
            <a:r>
              <a:t> das Gegenlesen der Arbeit durch eine weitere Person, die Rechtschreibung, Formatierung, etc. prüft.</a:t>
            </a:r>
          </a:p>
        </p:txBody>
      </p:sp>
      <p:pic>
        <p:nvPicPr>
          <p:cNvPr id="17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75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7931150" cy="4525963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Themenfindung</a:t>
            </a:r>
          </a:p>
          <a:p>
            <a:pPr marL="685800" lvl="1" indent="-228600">
              <a:spcBef>
                <a:spcPts val="500"/>
              </a:spcBef>
            </a:pPr>
            <a:r>
              <a:t>In </a:t>
            </a:r>
            <a:r>
              <a:rPr u="sng"/>
              <a:t>enger Absprache</a:t>
            </a:r>
            <a:r>
              <a:t> mit dem Fachlehrer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Konkrete Fragestellung bzw. Erkenntnisinteresse </a:t>
            </a:r>
            <a:r>
              <a:rPr u="sng"/>
              <a:t>muss</a:t>
            </a:r>
            <a:r>
              <a:t> vorliegen</a:t>
            </a:r>
          </a:p>
          <a:p>
            <a:pPr marL="685800" lvl="1" indent="-228600">
              <a:spcBef>
                <a:spcPts val="500"/>
              </a:spcBef>
            </a:pPr>
            <a:r>
              <a:t>Shakespeare, 2. Weltkrieg, Hip Hop, usw. sind </a:t>
            </a:r>
            <a:r>
              <a:rPr u="sng"/>
              <a:t>keine</a:t>
            </a:r>
            <a:r>
              <a:t> Themen, da zu allgemein</a:t>
            </a:r>
          </a:p>
        </p:txBody>
      </p:sp>
      <p:pic>
        <p:nvPicPr>
          <p:cNvPr id="176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80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902700" cy="4781550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 err="1"/>
              <a:t>Checkliste</a:t>
            </a:r>
            <a:endParaRPr dirty="0"/>
          </a:p>
          <a:p>
            <a:pPr marL="685800" lvl="1" indent="-228600">
              <a:spcBef>
                <a:spcPts val="500"/>
              </a:spcBef>
            </a:pPr>
            <a:r>
              <a:rPr dirty="0" err="1"/>
              <a:t>Absprache</a:t>
            </a:r>
            <a:r>
              <a:rPr dirty="0"/>
              <a:t> des </a:t>
            </a:r>
            <a:r>
              <a:rPr dirty="0" err="1"/>
              <a:t>Themas</a:t>
            </a:r>
            <a:r>
              <a:rPr dirty="0"/>
              <a:t> </a:t>
            </a:r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dem</a:t>
            </a:r>
            <a:r>
              <a:rPr dirty="0"/>
              <a:t> </a:t>
            </a:r>
            <a:r>
              <a:rPr dirty="0" err="1"/>
              <a:t>Fachlehrer</a:t>
            </a:r>
            <a:r>
              <a:rPr dirty="0"/>
              <a:t> und </a:t>
            </a:r>
            <a:r>
              <a:rPr dirty="0" err="1"/>
              <a:t>schriftliches</a:t>
            </a:r>
            <a:r>
              <a:rPr dirty="0"/>
              <a:t> </a:t>
            </a:r>
            <a:r>
              <a:rPr dirty="0" err="1"/>
              <a:t>Einreichen</a:t>
            </a:r>
            <a:r>
              <a:rPr dirty="0"/>
              <a:t> </a:t>
            </a:r>
            <a:r>
              <a:rPr dirty="0" err="1"/>
              <a:t>bis</a:t>
            </a:r>
            <a:r>
              <a:rPr dirty="0"/>
              <a:t> </a:t>
            </a:r>
            <a:r>
              <a:rPr dirty="0" err="1"/>
              <a:t>zum</a:t>
            </a:r>
            <a:r>
              <a:rPr dirty="0"/>
              <a:t> </a:t>
            </a:r>
            <a:r>
              <a:rPr lang="de-DE" u="sng" dirty="0" smtClean="0"/>
              <a:t>16</a:t>
            </a:r>
            <a:r>
              <a:rPr u="sng" dirty="0" smtClean="0"/>
              <a:t>.12.</a:t>
            </a:r>
            <a:r>
              <a:rPr lang="de-DE" u="sng" dirty="0" smtClean="0"/>
              <a:t>20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/>
              <a:t>3 </a:t>
            </a:r>
            <a:r>
              <a:rPr u="sng" dirty="0" err="1"/>
              <a:t>verbindliche</a:t>
            </a:r>
            <a:r>
              <a:rPr dirty="0"/>
              <a:t> </a:t>
            </a:r>
            <a:r>
              <a:rPr dirty="0" err="1"/>
              <a:t>Termine</a:t>
            </a:r>
            <a:r>
              <a:rPr dirty="0"/>
              <a:t> </a:t>
            </a:r>
            <a:r>
              <a:rPr dirty="0" err="1"/>
              <a:t>mit</a:t>
            </a:r>
            <a:r>
              <a:rPr dirty="0"/>
              <a:t> </a:t>
            </a:r>
            <a:r>
              <a:rPr dirty="0" err="1"/>
              <a:t>dem</a:t>
            </a:r>
            <a:r>
              <a:rPr dirty="0"/>
              <a:t> </a:t>
            </a:r>
            <a:r>
              <a:rPr dirty="0" err="1"/>
              <a:t>Fachlehrer</a:t>
            </a:r>
            <a:r>
              <a:rPr dirty="0"/>
              <a:t> (</a:t>
            </a:r>
            <a:r>
              <a:rPr u="sng" dirty="0" err="1"/>
              <a:t>unbedingt</a:t>
            </a:r>
            <a:r>
              <a:rPr dirty="0"/>
              <a:t> auf </a:t>
            </a:r>
            <a:r>
              <a:rPr dirty="0" err="1"/>
              <a:t>dem</a:t>
            </a:r>
            <a:r>
              <a:rPr dirty="0"/>
              <a:t> </a:t>
            </a:r>
            <a:r>
              <a:rPr dirty="0" err="1"/>
              <a:t>Protokollbogen</a:t>
            </a:r>
            <a:r>
              <a:rPr dirty="0"/>
              <a:t> </a:t>
            </a:r>
            <a:r>
              <a:rPr dirty="0" err="1"/>
              <a:t>dokumentieren</a:t>
            </a:r>
            <a:r>
              <a:rPr dirty="0"/>
              <a:t>!)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 err="1"/>
              <a:t>Abgabe</a:t>
            </a:r>
            <a:r>
              <a:rPr dirty="0"/>
              <a:t> der </a:t>
            </a:r>
            <a:r>
              <a:rPr dirty="0" err="1"/>
              <a:t>Facharbeit</a:t>
            </a:r>
            <a:r>
              <a:rPr dirty="0"/>
              <a:t> </a:t>
            </a:r>
            <a:r>
              <a:rPr dirty="0" err="1"/>
              <a:t>bis</a:t>
            </a:r>
            <a:r>
              <a:rPr dirty="0"/>
              <a:t> </a:t>
            </a:r>
            <a:r>
              <a:rPr lang="de-DE" u="sng" dirty="0" smtClean="0"/>
              <a:t>08</a:t>
            </a:r>
            <a:r>
              <a:rPr u="sng" dirty="0" smtClean="0"/>
              <a:t>.</a:t>
            </a:r>
            <a:r>
              <a:rPr lang="de-DE" u="sng" dirty="0" smtClean="0"/>
              <a:t>0</a:t>
            </a:r>
            <a:r>
              <a:rPr u="sng" dirty="0" smtClean="0"/>
              <a:t>2.</a:t>
            </a:r>
            <a:r>
              <a:rPr lang="de-DE" u="sng" dirty="0" smtClean="0"/>
              <a:t>21</a:t>
            </a:r>
            <a:r>
              <a:rPr u="sng" dirty="0" smtClean="0"/>
              <a:t> </a:t>
            </a:r>
            <a:r>
              <a:rPr u="sng" dirty="0"/>
              <a:t>um 12 </a:t>
            </a:r>
            <a:r>
              <a:rPr u="sng" dirty="0" err="1"/>
              <a:t>Uhr</a:t>
            </a:r>
            <a:r>
              <a:rPr dirty="0"/>
              <a:t> (</a:t>
            </a:r>
            <a:r>
              <a:rPr dirty="0" err="1"/>
              <a:t>Ausschlussfrist</a:t>
            </a:r>
            <a:r>
              <a:rPr dirty="0"/>
              <a:t>, </a:t>
            </a:r>
            <a:r>
              <a:rPr dirty="0" err="1"/>
              <a:t>danach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 </a:t>
            </a:r>
            <a:r>
              <a:rPr u="sng" dirty="0" err="1"/>
              <a:t>keine</a:t>
            </a:r>
            <a:r>
              <a:rPr dirty="0"/>
              <a:t> </a:t>
            </a:r>
            <a:r>
              <a:rPr dirty="0" err="1"/>
              <a:t>Arbeiten</a:t>
            </a:r>
            <a:r>
              <a:rPr dirty="0"/>
              <a:t> </a:t>
            </a:r>
            <a:r>
              <a:rPr dirty="0" err="1"/>
              <a:t>mehr</a:t>
            </a:r>
            <a:r>
              <a:rPr dirty="0"/>
              <a:t> </a:t>
            </a:r>
            <a:r>
              <a:rPr dirty="0" err="1"/>
              <a:t>angenommen</a:t>
            </a:r>
            <a:r>
              <a:rPr dirty="0"/>
              <a:t>, </a:t>
            </a:r>
            <a:r>
              <a:rPr dirty="0" err="1"/>
              <a:t>Bewertung</a:t>
            </a:r>
            <a:r>
              <a:rPr dirty="0"/>
              <a:t> </a:t>
            </a:r>
            <a:r>
              <a:rPr dirty="0" err="1"/>
              <a:t>mit</a:t>
            </a:r>
            <a:r>
              <a:rPr dirty="0"/>
              <a:t> der Note 6)</a:t>
            </a:r>
            <a:endParaRPr sz="2400" dirty="0"/>
          </a:p>
          <a:p>
            <a:pPr marL="685800" lvl="1" indent="-228600">
              <a:spcBef>
                <a:spcPts val="500"/>
              </a:spcBef>
            </a:pPr>
            <a:r>
              <a:rPr dirty="0"/>
              <a:t>Die </a:t>
            </a:r>
            <a:r>
              <a:rPr dirty="0" err="1"/>
              <a:t>Abgabe</a:t>
            </a:r>
            <a:r>
              <a:rPr dirty="0"/>
              <a:t> </a:t>
            </a:r>
            <a:r>
              <a:rPr dirty="0" err="1"/>
              <a:t>einer</a:t>
            </a:r>
            <a:r>
              <a:rPr dirty="0"/>
              <a:t> </a:t>
            </a:r>
            <a:r>
              <a:rPr dirty="0" err="1"/>
              <a:t>digitalen</a:t>
            </a:r>
            <a:r>
              <a:rPr dirty="0"/>
              <a:t> Version </a:t>
            </a:r>
            <a:r>
              <a:rPr dirty="0" err="1"/>
              <a:t>ist</a:t>
            </a:r>
            <a:r>
              <a:rPr dirty="0"/>
              <a:t> </a:t>
            </a:r>
            <a:r>
              <a:rPr dirty="0" err="1"/>
              <a:t>Pflicht</a:t>
            </a:r>
            <a:r>
              <a:rPr dirty="0"/>
              <a:t>, Format: Word, Pages, </a:t>
            </a:r>
            <a:r>
              <a:rPr dirty="0" err="1"/>
              <a:t>usw</a:t>
            </a:r>
            <a:r>
              <a:rPr dirty="0"/>
              <a:t>. - </a:t>
            </a:r>
            <a:r>
              <a:rPr u="sng" dirty="0" err="1"/>
              <a:t>nicht</a:t>
            </a:r>
            <a:r>
              <a:rPr dirty="0"/>
              <a:t> PDF!</a:t>
            </a:r>
          </a:p>
        </p:txBody>
      </p:sp>
      <p:pic>
        <p:nvPicPr>
          <p:cNvPr id="18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8589" y="55780"/>
            <a:ext cx="4573763" cy="680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57690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4"/>
          <p:cNvSpPr txBox="1">
            <a:spLocks noGrp="1"/>
          </p:cNvSpPr>
          <p:nvPr>
            <p:ph type="body" sz="half" idx="1"/>
          </p:nvPr>
        </p:nvSpPr>
        <p:spPr>
          <a:xfrm>
            <a:off x="4076700" y="465138"/>
            <a:ext cx="4038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3000"/>
            </a:pPr>
            <a:endParaRPr/>
          </a:p>
          <a:p>
            <a:pPr algn="ctr">
              <a:buSzTx/>
              <a:buNone/>
              <a:defRPr sz="8000"/>
            </a:pPr>
            <a:r>
              <a:t>Viel Erfolg!</a:t>
            </a:r>
          </a:p>
        </p:txBody>
      </p:sp>
      <p:pic>
        <p:nvPicPr>
          <p:cNvPr id="185" name="Grafik 2" descr="Grafik 2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Grafik 3" descr="Grafik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56875" y="205740"/>
            <a:ext cx="1441450" cy="817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Grafik 1" descr="Grafik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968875" y="3441651"/>
            <a:ext cx="2486025" cy="2420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4"/>
          <p:cNvSpPr txBox="1"/>
          <p:nvPr/>
        </p:nvSpPr>
        <p:spPr>
          <a:xfrm>
            <a:off x="838200" y="8096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ctr" defTabSz="832104">
              <a:lnSpc>
                <a:spcPct val="90000"/>
              </a:lnSpc>
              <a:defRPr sz="546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Wie schreibt man eine Facharbeit</a:t>
            </a:r>
          </a:p>
        </p:txBody>
      </p:sp>
      <p:sp>
        <p:nvSpPr>
          <p:cNvPr id="127" name="Text Box 3"/>
          <p:cNvSpPr txBox="1"/>
          <p:nvPr/>
        </p:nvSpPr>
        <p:spPr>
          <a:xfrm>
            <a:off x="2244725" y="2370139"/>
            <a:ext cx="7702550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 defTabSz="476250">
              <a:defRPr sz="4000" b="1">
                <a:latin typeface="Garamond"/>
                <a:ea typeface="Garamond"/>
                <a:cs typeface="Garamond"/>
                <a:sym typeface="Garamond"/>
              </a:defRPr>
            </a:pPr>
            <a:r>
              <a:t>Gliederung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defTabSz="476250">
              <a:defRPr sz="4000">
                <a:latin typeface="Garamond"/>
                <a:ea typeface="Garamond"/>
                <a:cs typeface="Garamond"/>
                <a:sym typeface="Garamond"/>
              </a:defRPr>
            </a:pPr>
            <a:r>
              <a:t>1.	Formale Vorgaben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defTabSz="476250">
              <a:defRPr sz="4000">
                <a:latin typeface="Garamond"/>
                <a:ea typeface="Garamond"/>
                <a:cs typeface="Garamond"/>
                <a:sym typeface="Garamond"/>
              </a:defRPr>
            </a:pPr>
            <a:r>
              <a:t>2.	Rechtliche Aspekte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457200" defTabSz="476250">
              <a:defRPr sz="4000">
                <a:latin typeface="Garamond"/>
                <a:ea typeface="Garamond"/>
                <a:cs typeface="Garamond"/>
                <a:sym typeface="Garamond"/>
              </a:defRPr>
            </a:pPr>
            <a:r>
              <a:t>3. Terminvorgaben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30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Länge: 10 </a:t>
            </a:r>
            <a:r>
              <a:rPr u="sng"/>
              <a:t>reine</a:t>
            </a:r>
            <a:r>
              <a:t> Textseiten, </a:t>
            </a:r>
            <a:r>
              <a:rPr u="sng"/>
              <a:t>hinzu</a:t>
            </a:r>
            <a:r>
              <a:t> kommen:</a:t>
            </a:r>
          </a:p>
          <a:p>
            <a:pPr marL="685800" lvl="1" indent="-228600">
              <a:spcBef>
                <a:spcPts val="500"/>
              </a:spcBef>
            </a:pPr>
            <a:r>
              <a:t>Deckblatt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Inhaltsverzeichnis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Literaturverzeichnis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Ggf. Anhang mit Tabellen, Karten, Datenträgern etc.</a:t>
            </a:r>
            <a:endParaRPr sz="2400"/>
          </a:p>
          <a:p>
            <a:pPr marL="677635" lvl="1" indent="-220435">
              <a:spcBef>
                <a:spcPts val="500"/>
              </a:spcBef>
              <a:defRPr sz="2700"/>
            </a:pPr>
            <a:r>
              <a:t>Eigenständigkeitserklärung</a:t>
            </a:r>
          </a:p>
          <a:p>
            <a:pPr marL="677635" lvl="1" indent="-220435">
              <a:spcBef>
                <a:spcPts val="500"/>
              </a:spcBef>
              <a:defRPr sz="2700"/>
            </a:pPr>
            <a:r>
              <a:t>Protokollbogen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Fotos zählen </a:t>
            </a:r>
            <a:r>
              <a:rPr u="sng"/>
              <a:t>nicht</a:t>
            </a:r>
            <a:r>
              <a:t> zu den reinen Textseiten!</a:t>
            </a:r>
          </a:p>
        </p:txBody>
      </p:sp>
      <p:pic>
        <p:nvPicPr>
          <p:cNvPr id="13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schreibt man eine Facharbeit</a:t>
            </a:r>
          </a:p>
        </p:txBody>
      </p:sp>
      <p:sp>
        <p:nvSpPr>
          <p:cNvPr id="135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4781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3200"/>
            </a:pPr>
            <a:r>
              <a:t>Gliederung</a:t>
            </a:r>
          </a:p>
          <a:p>
            <a:pPr marL="685800" lvl="1" indent="-228600">
              <a:spcBef>
                <a:spcPts val="500"/>
              </a:spcBef>
            </a:pPr>
            <a:r>
              <a:t>Deckblatt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Inhaltsverzeichnis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Textteil mit: </a:t>
            </a:r>
            <a:endParaRPr sz="24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Einleitung, Entwicklung der Fragestellung</a:t>
            </a:r>
            <a:endParaRPr sz="20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Hauptteil mit Untergliederung</a:t>
            </a:r>
            <a:endParaRPr sz="20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Schlussteil, Fazit</a:t>
            </a:r>
            <a:endParaRPr sz="2000"/>
          </a:p>
          <a:p>
            <a:pPr marL="685800" lvl="1" indent="-228600">
              <a:spcBef>
                <a:spcPts val="500"/>
              </a:spcBef>
            </a:pPr>
            <a:r>
              <a:t>Literaturverzeichnis</a:t>
            </a:r>
          </a:p>
          <a:p>
            <a:pPr marL="685800" lvl="1" indent="-228600">
              <a:spcBef>
                <a:spcPts val="500"/>
              </a:spcBef>
            </a:pPr>
            <a:r>
              <a:t>Anhang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Eigenständigkeitserklärung</a:t>
            </a:r>
          </a:p>
          <a:p>
            <a:pPr marL="685800" lvl="1" indent="-228600">
              <a:spcBef>
                <a:spcPts val="500"/>
              </a:spcBef>
            </a:pPr>
            <a:r>
              <a:t>Protokollbogen</a:t>
            </a:r>
          </a:p>
        </p:txBody>
      </p:sp>
      <p:pic>
        <p:nvPicPr>
          <p:cNvPr id="136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schreibt man eine Facharbeit</a:t>
            </a:r>
          </a:p>
        </p:txBody>
      </p:sp>
      <p:sp>
        <p:nvSpPr>
          <p:cNvPr id="140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Nummerierung</a:t>
            </a:r>
          </a:p>
          <a:p>
            <a:pPr marL="685800" lvl="1" indent="-228600">
              <a:spcBef>
                <a:spcPts val="500"/>
              </a:spcBef>
            </a:pPr>
            <a:r>
              <a:t>Die Seitennummerierung beginnt mit dem Inhaltsverzeichnis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In die Seitenzählung einbezogen werden auch: </a:t>
            </a:r>
            <a:endParaRPr sz="24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Anhang</a:t>
            </a:r>
            <a:endParaRPr sz="20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Literaturverzeichnis </a:t>
            </a:r>
            <a:endParaRPr sz="2000"/>
          </a:p>
          <a:p>
            <a:pPr marL="1143000" lvl="2" indent="-228600">
              <a:spcBef>
                <a:spcPts val="500"/>
              </a:spcBef>
              <a:defRPr sz="2400"/>
            </a:pPr>
            <a:r>
              <a:t>Eigenständigkeitserkärung</a:t>
            </a:r>
          </a:p>
          <a:p>
            <a:pPr marL="1143000" lvl="2" indent="-228600">
              <a:spcBef>
                <a:spcPts val="500"/>
              </a:spcBef>
              <a:defRPr sz="2400"/>
            </a:pPr>
            <a:r>
              <a:t>Protokollbogen</a:t>
            </a:r>
          </a:p>
          <a:p>
            <a:pPr marL="685800" lvl="1" indent="-228600">
              <a:spcBef>
                <a:spcPts val="500"/>
              </a:spcBef>
            </a:pPr>
            <a:r>
              <a:t>Es gilt aber unverändert: 10 </a:t>
            </a:r>
            <a:r>
              <a:rPr u="sng"/>
              <a:t>reine</a:t>
            </a:r>
            <a:r>
              <a:t> Textseiten!</a:t>
            </a:r>
          </a:p>
        </p:txBody>
      </p:sp>
      <p:pic>
        <p:nvPicPr>
          <p:cNvPr id="14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schreibt man eine Facharbeit </a:t>
            </a:r>
          </a:p>
        </p:txBody>
      </p:sp>
      <p:sp>
        <p:nvSpPr>
          <p:cNvPr id="145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Zitate</a:t>
            </a:r>
          </a:p>
          <a:p>
            <a:pPr marL="685800" lvl="1" indent="-228600">
              <a:spcBef>
                <a:spcPts val="500"/>
              </a:spcBef>
              <a:defRPr u="sng"/>
            </a:pPr>
            <a:r>
              <a:t>Jeder</a:t>
            </a:r>
            <a:r>
              <a:rPr u="none"/>
              <a:t> übernommene Gedanke (egal aus welcher Quelle) </a:t>
            </a:r>
            <a:r>
              <a:t>muss</a:t>
            </a:r>
            <a:r>
              <a:rPr u="none"/>
              <a:t> als Zitat („…“) oder Paraphrase (vgl.) kenntlich gemacht werden!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Andernfalls handelt es sich um ein Plagiat!</a:t>
            </a:r>
          </a:p>
          <a:p>
            <a:pPr marL="685800" lvl="1" indent="-228600">
              <a:spcBef>
                <a:spcPts val="500"/>
              </a:spcBef>
            </a:pPr>
            <a:r>
              <a:t>Referate oder Präsentationen sind </a:t>
            </a:r>
            <a:r>
              <a:rPr u="sng"/>
              <a:t>keine</a:t>
            </a:r>
            <a:r>
              <a:t> verlässliche Quellen</a:t>
            </a:r>
          </a:p>
          <a:p>
            <a:pPr marL="685800" lvl="1" indent="-228600">
              <a:spcBef>
                <a:spcPts val="500"/>
              </a:spcBef>
            </a:pPr>
            <a:r>
              <a:t>Qualität der Quellen prüfen und ggf. einordnen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Form des Zitierens ist mit dem Fachlehrer abzusprechen</a:t>
            </a:r>
          </a:p>
        </p:txBody>
      </p:sp>
      <p:pic>
        <p:nvPicPr>
          <p:cNvPr id="146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schreibt man eine Facharbeit </a:t>
            </a:r>
          </a:p>
        </p:txBody>
      </p:sp>
      <p:sp>
        <p:nvSpPr>
          <p:cNvPr id="150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SzTx/>
              <a:buNone/>
              <a:defRPr sz="3200" b="1"/>
            </a:pPr>
            <a:r>
              <a:t>Rechtliche Aspekte:</a:t>
            </a:r>
          </a:p>
          <a:p>
            <a:pPr>
              <a:spcBef>
                <a:spcPts val="0"/>
              </a:spcBef>
              <a:buSzTx/>
              <a:buNone/>
              <a:defRPr sz="3200"/>
            </a:pPr>
            <a:r>
              <a:t>	Oberstes Gesetz bei der Abfassung einer wissenschaftlichen Arbeit ist die </a:t>
            </a:r>
            <a:r>
              <a:rPr u="sng"/>
              <a:t>korrekte</a:t>
            </a:r>
            <a:r>
              <a:t> Quellenangabe. Die Übernahme fremden Gedankengutes </a:t>
            </a:r>
            <a:r>
              <a:rPr u="sng"/>
              <a:t>ohne</a:t>
            </a:r>
            <a:r>
              <a:t> entsprechendes Zitat führt automatisch zur </a:t>
            </a:r>
            <a:r>
              <a:rPr u="sng"/>
              <a:t>Nicht-Anerkennung</a:t>
            </a:r>
            <a:r>
              <a:t> der Arbeit bzw. zur Bewertung mit der Note 6.</a:t>
            </a:r>
          </a:p>
        </p:txBody>
      </p:sp>
      <p:pic>
        <p:nvPicPr>
          <p:cNvPr id="15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Wie schreibt man eine Facharbeit </a:t>
            </a:r>
          </a:p>
        </p:txBody>
      </p:sp>
      <p:sp>
        <p:nvSpPr>
          <p:cNvPr id="155" name="Rectangle 3"/>
          <p:cNvSpPr txBox="1">
            <a:spLocks noGrp="1"/>
          </p:cNvSpPr>
          <p:nvPr>
            <p:ph type="body" idx="1"/>
          </p:nvPr>
        </p:nvSpPr>
        <p:spPr>
          <a:xfrm>
            <a:off x="1992313" y="1628775"/>
            <a:ext cx="8229601" cy="4525964"/>
          </a:xfrm>
          <a:prstGeom prst="rect">
            <a:avLst/>
          </a:prstGeom>
        </p:spPr>
        <p:txBody>
          <a:bodyPr/>
          <a:lstStyle/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2772" b="1"/>
            </a:pPr>
            <a:r>
              <a:t>Rechtliche Aspekte: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2772" b="1"/>
            </a:pPr>
            <a:r>
              <a:t>Erklärung auf der letzten Seite</a:t>
            </a:r>
            <a:r>
              <a:rPr sz="1979"/>
              <a:t> 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 b="1"/>
            </a:pPr>
            <a:endParaRPr sz="1979"/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 b="1"/>
            </a:pPr>
            <a:r>
              <a:t>	Eigenständigkeitserklärung: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/>
            </a:pPr>
            <a:r>
              <a:t>	Hiermit erkläre ich, dass ich die vorliegende Arbeit selbstständig verfasst und keine anderen als die im Literaturverzeichnis angegebenen Hilfsmittel verwendet habe.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/>
            </a:pPr>
            <a:r>
              <a:t>	Insbesondere versichere ich, dass ich alle wörtlichen und sinngemäßen Übernahmen aus anderen Werken als solche kenntlich gemacht habe.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/>
            </a:pPr>
            <a:endParaRPr/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/>
            </a:pPr>
            <a:r>
              <a:t>---------------------, den  ------------------------      ------------------------------            </a:t>
            </a:r>
          </a:p>
          <a:p>
            <a:pPr marL="226313" indent="-226313" defTabSz="905255">
              <a:lnSpc>
                <a:spcPct val="80000"/>
              </a:lnSpc>
              <a:spcBef>
                <a:spcPts val="900"/>
              </a:spcBef>
              <a:buSzTx/>
              <a:buNone/>
              <a:defRPr sz="1979"/>
            </a:pPr>
            <a:r>
              <a:t>(Ort)                                      (Datum)                             (Unterschrift)</a:t>
            </a:r>
          </a:p>
        </p:txBody>
      </p:sp>
      <p:pic>
        <p:nvPicPr>
          <p:cNvPr id="156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Wie schreibt man eine Facharbeit</a:t>
            </a:r>
          </a:p>
        </p:txBody>
      </p:sp>
      <p:sp>
        <p:nvSpPr>
          <p:cNvPr id="160" name="Rectangle 3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48650" cy="4421188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Formatvorgaben:</a:t>
            </a:r>
          </a:p>
          <a:p>
            <a:pPr marL="685800" lvl="1" indent="-228600">
              <a:spcBef>
                <a:spcPts val="500"/>
              </a:spcBef>
            </a:pPr>
            <a:r>
              <a:t>Zeilenabstand: 1,5-fach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Ränder: Oben 2,5 cm, Unten 2 cm, Links 2,5 cm, Rechts 5 cm (Korrekturrand!)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Schriftart: 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  <a:r>
              <a:t> oder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Times New Roman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Schriftgröße: 11 (Arial) bzw. 12 (Times New Roman)</a:t>
            </a:r>
            <a:endParaRPr sz="2400"/>
          </a:p>
          <a:p>
            <a:pPr marL="685800" lvl="1" indent="-228600">
              <a:spcBef>
                <a:spcPts val="500"/>
              </a:spcBef>
            </a:pPr>
            <a:r>
              <a:t>Überschrift: 14 (ggf. </a:t>
            </a:r>
            <a:r>
              <a:rPr b="1"/>
              <a:t>fett</a:t>
            </a:r>
            <a:r>
              <a:t> oder </a:t>
            </a:r>
            <a:r>
              <a:rPr i="1"/>
              <a:t>kursiv</a:t>
            </a:r>
            <a:r>
              <a:t>)</a:t>
            </a:r>
            <a:endParaRPr sz="2400"/>
          </a:p>
          <a:p>
            <a:pPr marL="228600" lvl="1" indent="228600">
              <a:spcBef>
                <a:spcPts val="500"/>
              </a:spcBef>
              <a:buSzTx/>
              <a:buNone/>
            </a:pPr>
            <a:endParaRPr sz="2400"/>
          </a:p>
          <a:p>
            <a:pPr>
              <a:buSzTx/>
              <a:buNone/>
            </a:pPr>
            <a:r>
              <a:t>	</a:t>
            </a:r>
          </a:p>
        </p:txBody>
      </p:sp>
      <p:pic>
        <p:nvPicPr>
          <p:cNvPr id="161" name="Grafik 3" descr="Grafik 3"/>
          <p:cNvPicPr>
            <a:picLocks noChangeAspect="1"/>
          </p:cNvPicPr>
          <p:nvPr/>
        </p:nvPicPr>
        <p:blipFill>
          <a:blip r:embed="rId2" cstate="print">
            <a:extLst/>
          </a:blip>
          <a:srcRect t="85338"/>
          <a:stretch>
            <a:fillRect/>
          </a:stretch>
        </p:blipFill>
        <p:spPr>
          <a:xfrm>
            <a:off x="30040" y="6350001"/>
            <a:ext cx="12161960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Grafik 4" descr="Grafi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569575" y="167639"/>
            <a:ext cx="1441450" cy="817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Schule">
  <a:themeElements>
    <a:clrScheme name="DesignSch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signSchul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Sch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Schule">
  <a:themeElements>
    <a:clrScheme name="DesignSch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signSchul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Sch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Benutzerdefiniert</PresentationFormat>
  <Paragraphs>89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DesignSchule</vt:lpstr>
      <vt:lpstr>Wie schreibe ich eine Facharbeit </vt:lpstr>
      <vt:lpstr>Folie 2</vt:lpstr>
      <vt:lpstr>Wie schreibt man eine Facharbeit</vt:lpstr>
      <vt:lpstr>Wie schreibt man eine Facharbeit</vt:lpstr>
      <vt:lpstr>Wie schreibt man eine Facharbeit</vt:lpstr>
      <vt:lpstr>Wie schreibt man eine Facharbeit </vt:lpstr>
      <vt:lpstr>Wie schreibt man eine Facharbeit </vt:lpstr>
      <vt:lpstr>Wie schreibt man eine Facharbeit </vt:lpstr>
      <vt:lpstr>Wie schreibt man eine Facharbeit</vt:lpstr>
      <vt:lpstr>Wie schreibt man eine Facharbeit</vt:lpstr>
      <vt:lpstr>Wie schreibt man eine Facharbeit</vt:lpstr>
      <vt:lpstr>Wie schreibt man eine Facharbeit</vt:lpstr>
      <vt:lpstr>Wie schreibt man eine Facharbeit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schreibe ich eine Facharbeit</dc:title>
  <dc:creator>Koc, Ercan</dc:creator>
  <cp:lastModifiedBy>derNeuePC</cp:lastModifiedBy>
  <cp:revision>2</cp:revision>
  <dcterms:modified xsi:type="dcterms:W3CDTF">2020-11-16T18:47:22Z</dcterms:modified>
</cp:coreProperties>
</file>